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24"/>
  </p:notesMasterIdLst>
  <p:sldIdLst>
    <p:sldId id="278" r:id="rId5"/>
    <p:sldId id="279" r:id="rId6"/>
    <p:sldId id="280" r:id="rId7"/>
    <p:sldId id="281" r:id="rId8"/>
    <p:sldId id="287" r:id="rId9"/>
    <p:sldId id="294" r:id="rId10"/>
    <p:sldId id="295" r:id="rId11"/>
    <p:sldId id="296" r:id="rId12"/>
    <p:sldId id="298" r:id="rId13"/>
    <p:sldId id="299" r:id="rId14"/>
    <p:sldId id="300" r:id="rId15"/>
    <p:sldId id="301" r:id="rId16"/>
    <p:sldId id="282" r:id="rId17"/>
    <p:sldId id="288" r:id="rId18"/>
    <p:sldId id="303" r:id="rId19"/>
    <p:sldId id="291" r:id="rId20"/>
    <p:sldId id="302" r:id="rId21"/>
    <p:sldId id="292" r:id="rId22"/>
    <p:sldId id="293" r:id="rId23"/>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09" autoAdjust="0"/>
  </p:normalViewPr>
  <p:slideViewPr>
    <p:cSldViewPr snapToGrid="0" snapToObjects="1">
      <p:cViewPr varScale="1">
        <p:scale>
          <a:sx n="81" d="100"/>
          <a:sy n="81" d="100"/>
        </p:scale>
        <p:origin x="754" y="72"/>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image" Target="../media/image26.png"/><Relationship Id="rId1" Type="http://schemas.openxmlformats.org/officeDocument/2006/relationships/slideLayout" Target="../slideLayouts/slideLayout10.xml"/><Relationship Id="rId6" Type="http://schemas.openxmlformats.org/officeDocument/2006/relationships/image" Target="../media/image30.png"/><Relationship Id="rId11" Type="http://schemas.openxmlformats.org/officeDocument/2006/relationships/image" Target="../media/image35.jpeg"/><Relationship Id="rId5" Type="http://schemas.openxmlformats.org/officeDocument/2006/relationships/image" Target="../media/image29.png"/><Relationship Id="rId10" Type="http://schemas.openxmlformats.org/officeDocument/2006/relationships/image" Target="../media/image34.jpeg"/><Relationship Id="rId4" Type="http://schemas.openxmlformats.org/officeDocument/2006/relationships/image" Target="../media/image28.png"/><Relationship Id="rId9" Type="http://schemas.openxmlformats.org/officeDocument/2006/relationships/image" Target="../media/image33.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www.forbes.com/sites/billconerly/2023/09/13/inflation-projections-for-corporate-budgets-in-2024-and-beyond/" TargetMode="External"/><Relationship Id="rId2" Type="http://schemas.openxmlformats.org/officeDocument/2006/relationships/hyperlink" Target="https://www.reuters.com/markets/global-economy-slow-down-likely-avoid-recession-2024-2023-11-16/" TargetMode="External"/><Relationship Id="rId1" Type="http://schemas.openxmlformats.org/officeDocument/2006/relationships/slideLayout" Target="../slideLayouts/slideLayout14.xml"/><Relationship Id="rId4" Type="http://schemas.openxmlformats.org/officeDocument/2006/relationships/hyperlink" Target="https://commission.europa.eu/news/inflation-forecast-drop-further-and-eu-economy-show-modest-upturn-2023-11-15_en"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0.png"/><Relationship Id="rId1" Type="http://schemas.openxmlformats.org/officeDocument/2006/relationships/slideLayout" Target="../slideLayouts/slideLayout9.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3403092" y="1611983"/>
            <a:ext cx="5385816" cy="2177591"/>
          </a:xfrm>
        </p:spPr>
        <p:txBody>
          <a:bodyPr/>
          <a:lstStyle/>
          <a:p>
            <a:r>
              <a:rPr lang="en-US" dirty="0"/>
              <a:t>Business case</a:t>
            </a:r>
            <a:br>
              <a:rPr lang="en-US" dirty="0"/>
            </a:br>
            <a:r>
              <a:rPr lang="en-US" dirty="0" err="1"/>
              <a:t>Ironhack</a:t>
            </a:r>
            <a:r>
              <a:rPr lang="en-US" dirty="0"/>
              <a:t> strategy 2024</a:t>
            </a:r>
            <a:br>
              <a:rPr lang="en-US" dirty="0"/>
            </a:br>
            <a:endParaRPr lang="en-US" dirty="0"/>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a:xfrm>
            <a:off x="4349496" y="3789574"/>
            <a:ext cx="3493008" cy="573197"/>
          </a:xfrm>
        </p:spPr>
        <p:txBody>
          <a:bodyPr/>
          <a:lstStyle/>
          <a:p>
            <a:r>
              <a:rPr lang="en-US" dirty="0"/>
              <a:t>Ruoxi Hou</a:t>
            </a:r>
          </a:p>
          <a:p>
            <a:endParaRPr lang="en-US" dirty="0"/>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24F692C1-8F82-38A6-7BAE-613A7F94949C}"/>
              </a:ext>
            </a:extLst>
          </p:cNvPr>
          <p:cNvSpPr>
            <a:spLocks noGrp="1"/>
          </p:cNvSpPr>
          <p:nvPr>
            <p:ph type="title"/>
          </p:nvPr>
        </p:nvSpPr>
        <p:spPr>
          <a:xfrm>
            <a:off x="3688461" y="862546"/>
            <a:ext cx="6766560" cy="1022816"/>
          </a:xfrm>
        </p:spPr>
        <p:txBody>
          <a:bodyPr/>
          <a:lstStyle/>
          <a:p>
            <a:r>
              <a:rPr lang="en-US" dirty="0"/>
              <a:t>Web scrapping</a:t>
            </a:r>
          </a:p>
        </p:txBody>
      </p:sp>
      <p:sp>
        <p:nvSpPr>
          <p:cNvPr id="4" name="Footer Placeholder 3">
            <a:extLst>
              <a:ext uri="{FF2B5EF4-FFF2-40B4-BE49-F238E27FC236}">
                <a16:creationId xmlns:a16="http://schemas.microsoft.com/office/drawing/2014/main" id="{88CB18EA-42F4-C6AF-82A8-175DE7880B52}"/>
              </a:ext>
            </a:extLst>
          </p:cNvPr>
          <p:cNvSpPr>
            <a:spLocks noGrp="1"/>
          </p:cNvSpPr>
          <p:nvPr>
            <p:ph type="ftr" sz="quarter" idx="11"/>
          </p:nvPr>
        </p:nvSpPr>
        <p:spPr>
          <a:xfrm>
            <a:off x="4224528" y="457200"/>
            <a:ext cx="3200400" cy="274320"/>
          </a:xfrm>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A819B9BA-FF9F-E8B8-C594-020ED32B2AC8}"/>
              </a:ext>
            </a:extLst>
          </p:cNvPr>
          <p:cNvSpPr>
            <a:spLocks noGrp="1"/>
          </p:cNvSpPr>
          <p:nvPr>
            <p:ph type="sldNum" sz="quarter" idx="12"/>
          </p:nvPr>
        </p:nvSpPr>
        <p:spPr>
          <a:xfrm>
            <a:off x="10945368" y="457200"/>
            <a:ext cx="987552" cy="274320"/>
          </a:xfrm>
        </p:spPr>
        <p:txBody>
          <a:bodyPr anchor="ctr">
            <a:normAutofit/>
          </a:bodyPr>
          <a:lstStyle/>
          <a:p>
            <a:pPr>
              <a:spcAft>
                <a:spcPts val="600"/>
              </a:spcAft>
            </a:pPr>
            <a:fld id="{48F63A3B-78C7-47BE-AE5E-E10140E04643}" type="slidenum">
              <a:rPr lang="en-US" smtClean="0"/>
              <a:pPr>
                <a:spcAft>
                  <a:spcPts val="600"/>
                </a:spcAft>
              </a:pPr>
              <a:t>10</a:t>
            </a:fld>
            <a:endParaRPr lang="en-US"/>
          </a:p>
        </p:txBody>
      </p:sp>
      <p:pic>
        <p:nvPicPr>
          <p:cNvPr id="4098" name="Picture 2" descr="The Value of LinkedIn – Bryan Ulrich">
            <a:extLst>
              <a:ext uri="{FF2B5EF4-FFF2-40B4-BE49-F238E27FC236}">
                <a16:creationId xmlns:a16="http://schemas.microsoft.com/office/drawing/2014/main" id="{B0100B59-AE6B-4EDE-CE29-3FBEC47C0F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2686" y="594360"/>
            <a:ext cx="2185153" cy="218515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69C21F4-2528-5CA9-61D9-36499CB7CD2B}"/>
              </a:ext>
            </a:extLst>
          </p:cNvPr>
          <p:cNvPicPr>
            <a:picLocks noChangeAspect="1"/>
          </p:cNvPicPr>
          <p:nvPr/>
        </p:nvPicPr>
        <p:blipFill>
          <a:blip r:embed="rId3"/>
          <a:stretch>
            <a:fillRect/>
          </a:stretch>
        </p:blipFill>
        <p:spPr>
          <a:xfrm>
            <a:off x="3392170" y="3209924"/>
            <a:ext cx="8630242" cy="3596093"/>
          </a:xfrm>
          <a:prstGeom prst="rect">
            <a:avLst/>
          </a:prstGeom>
        </p:spPr>
      </p:pic>
    </p:spTree>
    <p:extLst>
      <p:ext uri="{BB962C8B-B14F-4D97-AF65-F5344CB8AC3E}">
        <p14:creationId xmlns:p14="http://schemas.microsoft.com/office/powerpoint/2010/main" val="273853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24F692C1-8F82-38A6-7BAE-613A7F94949C}"/>
              </a:ext>
            </a:extLst>
          </p:cNvPr>
          <p:cNvSpPr>
            <a:spLocks noGrp="1"/>
          </p:cNvSpPr>
          <p:nvPr>
            <p:ph type="title"/>
          </p:nvPr>
        </p:nvSpPr>
        <p:spPr>
          <a:xfrm>
            <a:off x="3688461" y="862546"/>
            <a:ext cx="6766560" cy="1022816"/>
          </a:xfrm>
        </p:spPr>
        <p:txBody>
          <a:bodyPr/>
          <a:lstStyle/>
          <a:p>
            <a:r>
              <a:rPr lang="en-US" dirty="0"/>
              <a:t>Web scrapping</a:t>
            </a:r>
          </a:p>
        </p:txBody>
      </p:sp>
      <p:sp>
        <p:nvSpPr>
          <p:cNvPr id="4" name="Footer Placeholder 3">
            <a:extLst>
              <a:ext uri="{FF2B5EF4-FFF2-40B4-BE49-F238E27FC236}">
                <a16:creationId xmlns:a16="http://schemas.microsoft.com/office/drawing/2014/main" id="{88CB18EA-42F4-C6AF-82A8-175DE7880B52}"/>
              </a:ext>
            </a:extLst>
          </p:cNvPr>
          <p:cNvSpPr>
            <a:spLocks noGrp="1"/>
          </p:cNvSpPr>
          <p:nvPr>
            <p:ph type="ftr" sz="quarter" idx="11"/>
          </p:nvPr>
        </p:nvSpPr>
        <p:spPr>
          <a:xfrm>
            <a:off x="4224528" y="457200"/>
            <a:ext cx="3200400" cy="274320"/>
          </a:xfrm>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A819B9BA-FF9F-E8B8-C594-020ED32B2AC8}"/>
              </a:ext>
            </a:extLst>
          </p:cNvPr>
          <p:cNvSpPr>
            <a:spLocks noGrp="1"/>
          </p:cNvSpPr>
          <p:nvPr>
            <p:ph type="sldNum" sz="quarter" idx="12"/>
          </p:nvPr>
        </p:nvSpPr>
        <p:spPr>
          <a:xfrm>
            <a:off x="10945368" y="457200"/>
            <a:ext cx="987552" cy="274320"/>
          </a:xfrm>
        </p:spPr>
        <p:txBody>
          <a:bodyPr anchor="ctr">
            <a:normAutofit/>
          </a:bodyPr>
          <a:lstStyle/>
          <a:p>
            <a:pPr>
              <a:spcAft>
                <a:spcPts val="600"/>
              </a:spcAft>
            </a:pPr>
            <a:fld id="{48F63A3B-78C7-47BE-AE5E-E10140E04643}" type="slidenum">
              <a:rPr lang="en-US" smtClean="0"/>
              <a:pPr>
                <a:spcAft>
                  <a:spcPts val="600"/>
                </a:spcAft>
              </a:pPr>
              <a:t>11</a:t>
            </a:fld>
            <a:endParaRPr lang="en-US"/>
          </a:p>
        </p:txBody>
      </p:sp>
      <p:pic>
        <p:nvPicPr>
          <p:cNvPr id="4098" name="Picture 2" descr="The Value of LinkedIn – Bryan Ulrich">
            <a:extLst>
              <a:ext uri="{FF2B5EF4-FFF2-40B4-BE49-F238E27FC236}">
                <a16:creationId xmlns:a16="http://schemas.microsoft.com/office/drawing/2014/main" id="{B0100B59-AE6B-4EDE-CE29-3FBEC47C0F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2686" y="594360"/>
            <a:ext cx="2185153" cy="218515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159A187-8F5E-D872-E3C7-250A16265F11}"/>
              </a:ext>
            </a:extLst>
          </p:cNvPr>
          <p:cNvPicPr>
            <a:picLocks noChangeAspect="1"/>
          </p:cNvPicPr>
          <p:nvPr/>
        </p:nvPicPr>
        <p:blipFill>
          <a:blip r:embed="rId3"/>
          <a:stretch>
            <a:fillRect/>
          </a:stretch>
        </p:blipFill>
        <p:spPr>
          <a:xfrm>
            <a:off x="3477894" y="2779513"/>
            <a:ext cx="8567911" cy="3706813"/>
          </a:xfrm>
          <a:prstGeom prst="rect">
            <a:avLst/>
          </a:prstGeom>
        </p:spPr>
      </p:pic>
      <p:sp>
        <p:nvSpPr>
          <p:cNvPr id="3" name="Title 1">
            <a:extLst>
              <a:ext uri="{FF2B5EF4-FFF2-40B4-BE49-F238E27FC236}">
                <a16:creationId xmlns:a16="http://schemas.microsoft.com/office/drawing/2014/main" id="{8507257E-BC9C-AC46-A2C9-6730ECD1A0B5}"/>
              </a:ext>
            </a:extLst>
          </p:cNvPr>
          <p:cNvSpPr txBox="1">
            <a:spLocks/>
          </p:cNvSpPr>
          <p:nvPr/>
        </p:nvSpPr>
        <p:spPr>
          <a:xfrm>
            <a:off x="585227" y="862546"/>
            <a:ext cx="2558153" cy="1809945"/>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pPr>
              <a:lnSpc>
                <a:spcPct val="107000"/>
              </a:lnSpc>
              <a:spcBef>
                <a:spcPts val="0"/>
              </a:spcBef>
              <a:spcAft>
                <a:spcPts val="800"/>
              </a:spcAft>
            </a:pPr>
            <a:r>
              <a:rPr lang="en-US" sz="1800" kern="100" cap="none">
                <a:latin typeface="Calibri" panose="020F0502020204030204" pitchFamily="34" charset="0"/>
                <a:ea typeface="DengXian" panose="02010600030101010101" pitchFamily="2" charset="-122"/>
                <a:cs typeface="Times New Roman" panose="02020603050405020304" pitchFamily="18" charset="0"/>
              </a:rPr>
              <a:t>	Ironhack so far has less percentage of reviews than the jobs posted in terms of Cybersecurity in EU area;</a:t>
            </a:r>
            <a:br>
              <a:rPr lang="en-US" sz="1800" kern="100" cap="none">
                <a:latin typeface="Calibri" panose="020F0502020204030204" pitchFamily="34" charset="0"/>
                <a:ea typeface="DengXian" panose="02010600030101010101" pitchFamily="2" charset="-122"/>
                <a:cs typeface="Times New Roman" panose="02020603050405020304" pitchFamily="18" charset="0"/>
              </a:rPr>
            </a:br>
            <a:r>
              <a:rPr lang="en-US" sz="1800" kern="100" cap="none">
                <a:latin typeface="Calibri" panose="020F0502020204030204" pitchFamily="34" charset="0"/>
                <a:ea typeface="DengXian" panose="02010600030101010101" pitchFamily="2" charset="-122"/>
                <a:cs typeface="Times New Roman" panose="02020603050405020304" pitchFamily="18" charset="0"/>
              </a:rPr>
              <a:t>	Web development reviews have been over produced compared to the job market demand;</a:t>
            </a:r>
            <a:br>
              <a:rPr lang="en-US" sz="1800" kern="100" cap="none">
                <a:latin typeface="Calibri" panose="020F0502020204030204" pitchFamily="34" charset="0"/>
                <a:ea typeface="DengXian" panose="02010600030101010101" pitchFamily="2" charset="-122"/>
                <a:cs typeface="Times New Roman" panose="02020603050405020304" pitchFamily="18" charset="0"/>
              </a:rPr>
            </a:br>
            <a:r>
              <a:rPr lang="en-US" sz="1800" kern="100" cap="none">
                <a:latin typeface="Calibri" panose="020F0502020204030204" pitchFamily="34" charset="0"/>
                <a:ea typeface="DengXian" panose="02010600030101010101" pitchFamily="2" charset="-122"/>
                <a:cs typeface="Times New Roman" panose="02020603050405020304" pitchFamily="18" charset="0"/>
              </a:rPr>
              <a:t>	UX/UI Design is matching the job market demand;</a:t>
            </a:r>
            <a:br>
              <a:rPr lang="en-US" sz="1800" kern="100" cap="none">
                <a:latin typeface="Calibri" panose="020F0502020204030204" pitchFamily="34" charset="0"/>
                <a:ea typeface="DengXian" panose="02010600030101010101" pitchFamily="2" charset="-122"/>
                <a:cs typeface="Times New Roman" panose="02020603050405020304" pitchFamily="18" charset="0"/>
              </a:rPr>
            </a:br>
            <a:r>
              <a:rPr lang="en-US" sz="1800" kern="100" cap="none">
                <a:latin typeface="Calibri" panose="020F0502020204030204" pitchFamily="34" charset="0"/>
                <a:ea typeface="DengXian" panose="02010600030101010101" pitchFamily="2" charset="-122"/>
                <a:cs typeface="Times New Roman" panose="02020603050405020304" pitchFamily="18" charset="0"/>
              </a:rPr>
              <a:t>	Data Analytics Bootcamp can be invested more.</a:t>
            </a:r>
            <a:br>
              <a:rPr lang="en-US" sz="1800" kern="100" cap="none">
                <a:latin typeface="Calibri" panose="020F0502020204030204" pitchFamily="34" charset="0"/>
                <a:ea typeface="DengXian" panose="02010600030101010101" pitchFamily="2" charset="-122"/>
                <a:cs typeface="Times New Roman" panose="02020603050405020304" pitchFamily="18" charset="0"/>
              </a:rPr>
            </a:br>
            <a:endParaRPr lang="en-US" sz="1800" kern="100" dirty="0">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23550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12</a:t>
            </a:fld>
            <a:endParaRPr lang="en-US" dirty="0"/>
          </a:p>
        </p:txBody>
      </p:sp>
      <p:sp>
        <p:nvSpPr>
          <p:cNvPr id="3" name="Title 6">
            <a:extLst>
              <a:ext uri="{FF2B5EF4-FFF2-40B4-BE49-F238E27FC236}">
                <a16:creationId xmlns:a16="http://schemas.microsoft.com/office/drawing/2014/main" id="{0CD0E427-FCDA-25A4-6880-8993E92A685B}"/>
              </a:ext>
            </a:extLst>
          </p:cNvPr>
          <p:cNvSpPr txBox="1">
            <a:spLocks/>
          </p:cNvSpPr>
          <p:nvPr/>
        </p:nvSpPr>
        <p:spPr>
          <a:xfrm>
            <a:off x="4905375" y="794350"/>
            <a:ext cx="6567046" cy="768096"/>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300" b="1" kern="1200" cap="all" baseline="0">
                <a:solidFill>
                  <a:schemeClr val="accent6"/>
                </a:solidFill>
                <a:latin typeface="Arial" panose="020B0604020202020204" pitchFamily="34" charset="0"/>
                <a:ea typeface="+mj-ea"/>
                <a:cs typeface="Arial" panose="020B0604020202020204" pitchFamily="34" charset="0"/>
              </a:defRPr>
            </a:lvl1pPr>
          </a:lstStyle>
          <a:p>
            <a:r>
              <a:rPr lang="en-US" dirty="0" err="1"/>
              <a:t>Linkedin</a:t>
            </a:r>
            <a:r>
              <a:rPr lang="en-US" dirty="0"/>
              <a:t> job distribution</a:t>
            </a:r>
          </a:p>
        </p:txBody>
      </p:sp>
      <p:pic>
        <p:nvPicPr>
          <p:cNvPr id="10" name="Picture 9">
            <a:extLst>
              <a:ext uri="{FF2B5EF4-FFF2-40B4-BE49-F238E27FC236}">
                <a16:creationId xmlns:a16="http://schemas.microsoft.com/office/drawing/2014/main" id="{0094CB96-4917-A77E-372F-23D1781FBB5E}"/>
              </a:ext>
            </a:extLst>
          </p:cNvPr>
          <p:cNvPicPr>
            <a:picLocks noChangeAspect="1"/>
          </p:cNvPicPr>
          <p:nvPr/>
        </p:nvPicPr>
        <p:blipFill>
          <a:blip r:embed="rId2"/>
          <a:stretch>
            <a:fillRect/>
          </a:stretch>
        </p:blipFill>
        <p:spPr>
          <a:xfrm>
            <a:off x="4792299" y="1439974"/>
            <a:ext cx="7007264" cy="4960826"/>
          </a:xfrm>
          <a:prstGeom prst="rect">
            <a:avLst/>
          </a:prstGeom>
        </p:spPr>
      </p:pic>
    </p:spTree>
    <p:extLst>
      <p:ext uri="{BB962C8B-B14F-4D97-AF65-F5344CB8AC3E}">
        <p14:creationId xmlns:p14="http://schemas.microsoft.com/office/powerpoint/2010/main" val="2263143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3776660" y="1970203"/>
            <a:ext cx="7625908" cy="4185500"/>
          </a:xfrm>
        </p:spPr>
        <p:txBody>
          <a:bodyPr/>
          <a:lstStyle/>
          <a:p>
            <a:pPr marL="0" marR="0">
              <a:lnSpc>
                <a:spcPct val="107000"/>
              </a:lnSpc>
              <a:spcBef>
                <a:spcPts val="0"/>
              </a:spcBef>
              <a:spcAft>
                <a:spcPts val="800"/>
              </a:spcAft>
            </a:pPr>
            <a:r>
              <a:rPr lang="en-US" sz="1800" kern="100" cap="none" dirty="0">
                <a:effectLst/>
                <a:latin typeface="Calibri" panose="020F0502020204030204" pitchFamily="34" charset="0"/>
                <a:ea typeface="DengXian" panose="02010600030101010101" pitchFamily="2" charset="-122"/>
                <a:cs typeface="Times New Roman" panose="02020603050405020304" pitchFamily="18" charset="0"/>
              </a:rPr>
              <a:t>	For the coming year 2024, global economic growth could slow to 2.6%  from 2.9% this year. </a:t>
            </a:r>
            <a:br>
              <a:rPr lang="en-US" sz="1800" kern="100" cap="none" dirty="0">
                <a:effectLst/>
                <a:latin typeface="Calibri" panose="020F0502020204030204" pitchFamily="34" charset="0"/>
                <a:ea typeface="DengXian" panose="02010600030101010101" pitchFamily="2" charset="-122"/>
                <a:cs typeface="Times New Roman" panose="02020603050405020304" pitchFamily="18" charset="0"/>
              </a:rPr>
            </a:br>
            <a:br>
              <a:rPr lang="en-US" sz="1800" kern="100" dirty="0">
                <a:effectLst/>
                <a:latin typeface="Calibri" panose="020F0502020204030204" pitchFamily="34" charset="0"/>
                <a:ea typeface="DengXian" panose="02010600030101010101" pitchFamily="2" charset="-122"/>
                <a:cs typeface="Times New Roman" panose="02020603050405020304" pitchFamily="18" charset="0"/>
              </a:rPr>
            </a:b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kern="100" cap="none" dirty="0">
                <a:effectLst/>
                <a:latin typeface="Calibri" panose="020F0502020204030204" pitchFamily="34" charset="0"/>
                <a:ea typeface="DengXian" panose="02010600030101010101" pitchFamily="2" charset="-122"/>
                <a:cs typeface="Times New Roman" panose="02020603050405020304" pitchFamily="18" charset="0"/>
              </a:rPr>
              <a:t>For the USA, </a:t>
            </a:r>
            <a:r>
              <a:rPr lang="en-US" sz="1800" cap="none" dirty="0">
                <a:effectLst/>
                <a:latin typeface="Calibri" panose="020F0502020204030204" pitchFamily="34" charset="0"/>
                <a:ea typeface="DengXian" panose="02010600030101010101" pitchFamily="2" charset="-122"/>
                <a:cs typeface="Times New Roman" panose="02020603050405020304" pitchFamily="18" charset="0"/>
              </a:rPr>
              <a:t>the national unemployment rate ticked up a bit in august but remains low at 3.8%. The quit rate has trended downward while the number of job openings has dropped. This all suggests the labor market has slacked a little, but just a little.</a:t>
            </a:r>
            <a:br>
              <a:rPr lang="en-US" sz="1800" cap="none" dirty="0">
                <a:effectLst/>
                <a:latin typeface="Calibri" panose="020F0502020204030204" pitchFamily="34" charset="0"/>
                <a:ea typeface="DengXian" panose="02010600030101010101" pitchFamily="2" charset="-122"/>
                <a:cs typeface="Times New Roman" panose="02020603050405020304" pitchFamily="18" charset="0"/>
              </a:rPr>
            </a:br>
            <a:br>
              <a:rPr lang="en-US" sz="1800" cap="none" dirty="0">
                <a:effectLst/>
                <a:latin typeface="Calibri" panose="020F0502020204030204" pitchFamily="34" charset="0"/>
                <a:ea typeface="DengXian" panose="02010600030101010101" pitchFamily="2" charset="-122"/>
                <a:cs typeface="Times New Roman" panose="02020603050405020304" pitchFamily="18" charset="0"/>
              </a:rPr>
            </a:br>
            <a:r>
              <a:rPr lang="en-US" sz="1800" cap="none" dirty="0">
                <a:effectLst/>
                <a:latin typeface="Calibri" panose="020F0502020204030204" pitchFamily="34" charset="0"/>
                <a:ea typeface="DengXian" panose="02010600030101010101" pitchFamily="2" charset="-122"/>
                <a:cs typeface="Times New Roman" panose="02020603050405020304" pitchFamily="18" charset="0"/>
              </a:rPr>
              <a:t>	Overall, a rebound in growth is expected, with GDP growth forecast to improve in 2024 – to 1.3% in the EU and 1.2% in the euro area. For consumers, inflation in the euro area is going in the right direction, declining to its lowest level in two years, to 2.9% in October, from its 10.6% peak a year ago. It is set to continue this downward trend in 2024. </a:t>
            </a:r>
            <a:br>
              <a:rPr lang="en-US" sz="1800" kern="100" dirty="0">
                <a:effectLst/>
                <a:latin typeface="Calibri" panose="020F0502020204030204" pitchFamily="34" charset="0"/>
                <a:ea typeface="DengXian" panose="02010600030101010101" pitchFamily="2" charset="-122"/>
                <a:cs typeface="Times New Roman" panose="02020603050405020304" pitchFamily="18" charset="0"/>
              </a:rPr>
            </a:br>
            <a:endParaRPr lang="en-US" sz="1800" kern="1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6" name="Text Placeholder 5">
            <a:extLst>
              <a:ext uri="{FF2B5EF4-FFF2-40B4-BE49-F238E27FC236}">
                <a16:creationId xmlns:a16="http://schemas.microsoft.com/office/drawing/2014/main" id="{8E016EE4-D06F-BB48-F27D-14F290F0FE86}"/>
              </a:ext>
            </a:extLst>
          </p:cNvPr>
          <p:cNvSpPr>
            <a:spLocks noGrp="1"/>
          </p:cNvSpPr>
          <p:nvPr>
            <p:ph type="body" sz="quarter" idx="15"/>
          </p:nvPr>
        </p:nvSpPr>
        <p:spPr>
          <a:xfrm>
            <a:off x="3008564" y="1178398"/>
            <a:ext cx="768096" cy="1627632"/>
          </a:xfrm>
        </p:spPr>
        <p:txBody>
          <a:bodyPr/>
          <a:lstStyle/>
          <a:p>
            <a:r>
              <a:rPr lang="en-US" dirty="0"/>
              <a:t>“</a:t>
            </a:r>
          </a:p>
        </p:txBody>
      </p:sp>
      <p:sp>
        <p:nvSpPr>
          <p:cNvPr id="5" name="Text Placeholder 4">
            <a:extLst>
              <a:ext uri="{FF2B5EF4-FFF2-40B4-BE49-F238E27FC236}">
                <a16:creationId xmlns:a16="http://schemas.microsoft.com/office/drawing/2014/main" id="{EEE736C0-59DE-A4DF-7A05-6F22D48CC0D3}"/>
              </a:ext>
            </a:extLst>
          </p:cNvPr>
          <p:cNvSpPr>
            <a:spLocks noGrp="1"/>
          </p:cNvSpPr>
          <p:nvPr>
            <p:ph type="body" sz="quarter" idx="14"/>
          </p:nvPr>
        </p:nvSpPr>
        <p:spPr>
          <a:xfrm>
            <a:off x="10945368" y="5263079"/>
            <a:ext cx="768096" cy="1627632"/>
          </a:xfrm>
        </p:spPr>
        <p:txBody>
          <a:bodyPr/>
          <a:lstStyle/>
          <a:p>
            <a:r>
              <a:rPr lang="en-US" dirty="0"/>
              <a:t>”</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13</a:t>
            </a:fld>
            <a:endParaRPr lang="en-US" dirty="0"/>
          </a:p>
        </p:txBody>
      </p:sp>
      <p:sp>
        <p:nvSpPr>
          <p:cNvPr id="3" name="Title 6">
            <a:extLst>
              <a:ext uri="{FF2B5EF4-FFF2-40B4-BE49-F238E27FC236}">
                <a16:creationId xmlns:a16="http://schemas.microsoft.com/office/drawing/2014/main" id="{0CD0E427-FCDA-25A4-6880-8993E92A685B}"/>
              </a:ext>
            </a:extLst>
          </p:cNvPr>
          <p:cNvSpPr txBox="1">
            <a:spLocks/>
          </p:cNvSpPr>
          <p:nvPr/>
        </p:nvSpPr>
        <p:spPr>
          <a:xfrm>
            <a:off x="3995928" y="794350"/>
            <a:ext cx="6514959" cy="768096"/>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300" b="1" kern="1200" cap="all" baseline="0">
                <a:solidFill>
                  <a:schemeClr val="accent6"/>
                </a:solidFill>
                <a:latin typeface="Arial" panose="020B0604020202020204" pitchFamily="34" charset="0"/>
                <a:ea typeface="+mj-ea"/>
                <a:cs typeface="Arial" panose="020B0604020202020204" pitchFamily="34" charset="0"/>
              </a:defRPr>
            </a:lvl1pPr>
          </a:lstStyle>
          <a:p>
            <a:r>
              <a:rPr lang="en-US" dirty="0"/>
              <a:t>Background research</a:t>
            </a:r>
          </a:p>
        </p:txBody>
      </p:sp>
    </p:spTree>
    <p:extLst>
      <p:ext uri="{BB962C8B-B14F-4D97-AF65-F5344CB8AC3E}">
        <p14:creationId xmlns:p14="http://schemas.microsoft.com/office/powerpoint/2010/main" val="685681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p:txBody>
          <a:bodyPr/>
          <a:lstStyle/>
          <a:p>
            <a:r>
              <a:rPr lang="en-US" dirty="0"/>
              <a:t>Suggestion FOR Year 2024</a:t>
            </a:r>
          </a:p>
        </p:txBody>
      </p:sp>
      <p:sp>
        <p:nvSpPr>
          <p:cNvPr id="373" name="Footer Placeholder 372">
            <a:extLst>
              <a:ext uri="{FF2B5EF4-FFF2-40B4-BE49-F238E27FC236}">
                <a16:creationId xmlns:a16="http://schemas.microsoft.com/office/drawing/2014/main" id="{EC015AD8-FC03-181D-1A34-AD00F66C42C2}"/>
              </a:ext>
            </a:extLst>
          </p:cNvPr>
          <p:cNvSpPr>
            <a:spLocks noGrp="1"/>
          </p:cNvSpPr>
          <p:nvPr>
            <p:ph type="ftr" sz="quarter" idx="11"/>
          </p:nvPr>
        </p:nvSpPr>
        <p:spPr/>
        <p:txBody>
          <a:bodyPr/>
          <a:lstStyle/>
          <a:p>
            <a:r>
              <a:rPr lang="en-US"/>
              <a:t>Presentation title</a:t>
            </a:r>
            <a:endParaRPr lang="en-US" dirty="0"/>
          </a:p>
        </p:txBody>
      </p:sp>
      <p:sp>
        <p:nvSpPr>
          <p:cNvPr id="374" name="Slide Number Placeholder 373">
            <a:extLst>
              <a:ext uri="{FF2B5EF4-FFF2-40B4-BE49-F238E27FC236}">
                <a16:creationId xmlns:a16="http://schemas.microsoft.com/office/drawing/2014/main" id="{049B2870-98EC-2977-8CE4-A7AA3009991A}"/>
              </a:ext>
            </a:extLst>
          </p:cNvPr>
          <p:cNvSpPr>
            <a:spLocks noGrp="1"/>
          </p:cNvSpPr>
          <p:nvPr>
            <p:ph type="sldNum" sz="quarter" idx="12"/>
          </p:nvPr>
        </p:nvSpPr>
        <p:spPr/>
        <p:txBody>
          <a:bodyPr/>
          <a:lstStyle/>
          <a:p>
            <a:fld id="{48F63A3B-78C7-47BE-AE5E-E10140E04643}" type="slidenum">
              <a:rPr lang="en-US" smtClean="0"/>
              <a:pPr/>
              <a:t>14</a:t>
            </a:fld>
            <a:endParaRPr lang="en-US" dirty="0"/>
          </a:p>
        </p:txBody>
      </p:sp>
      <p:sp>
        <p:nvSpPr>
          <p:cNvPr id="19" name="Text Placeholder 18">
            <a:extLst>
              <a:ext uri="{FF2B5EF4-FFF2-40B4-BE49-F238E27FC236}">
                <a16:creationId xmlns:a16="http://schemas.microsoft.com/office/drawing/2014/main" id="{270C77AB-7E91-84A6-3E62-DAB80E1E4481}"/>
              </a:ext>
            </a:extLst>
          </p:cNvPr>
          <p:cNvSpPr>
            <a:spLocks noGrp="1"/>
          </p:cNvSpPr>
          <p:nvPr>
            <p:ph type="body" idx="1"/>
          </p:nvPr>
        </p:nvSpPr>
        <p:spPr>
          <a:xfrm>
            <a:off x="667669" y="3623951"/>
            <a:ext cx="2011680" cy="2825173"/>
          </a:xfrm>
        </p:spPr>
        <p:txBody>
          <a:bodyPr/>
          <a:lstStyle/>
          <a:p>
            <a:pPr lvl="0"/>
            <a:r>
              <a:rPr lang="en-US" dirty="0"/>
              <a:t>Maintain/</a:t>
            </a:r>
          </a:p>
          <a:p>
            <a:pPr lvl="0"/>
            <a:r>
              <a:rPr lang="en-US" dirty="0"/>
              <a:t>Increase</a:t>
            </a:r>
          </a:p>
        </p:txBody>
      </p:sp>
      <p:pic>
        <p:nvPicPr>
          <p:cNvPr id="292" name="Picture Placeholder 291" descr="checklist icon">
            <a:extLst>
              <a:ext uri="{FF2B5EF4-FFF2-40B4-BE49-F238E27FC236}">
                <a16:creationId xmlns:a16="http://schemas.microsoft.com/office/drawing/2014/main" id="{8167DB44-EDED-0971-E35D-A5FA1E47C215}"/>
              </a:ext>
            </a:extLst>
          </p:cNvPr>
          <p:cNvPicPr>
            <a:picLocks noGrp="1" noChangeAspect="1"/>
          </p:cNvPicPr>
          <p:nvPr>
            <p:ph type="pic" sz="quarter" idx="23"/>
          </p:nvPr>
        </p:nvPicPr>
        <p:blipFill rotWithShape="1">
          <a:blip r:embed="rId2"/>
          <a:srcRect/>
          <a:stretch/>
        </p:blipFill>
        <p:spPr>
          <a:xfrm>
            <a:off x="1321464" y="3608075"/>
            <a:ext cx="704088" cy="704088"/>
          </a:xfrm>
        </p:spPr>
      </p:pic>
      <p:sp>
        <p:nvSpPr>
          <p:cNvPr id="20" name="Text Placeholder 19">
            <a:extLst>
              <a:ext uri="{FF2B5EF4-FFF2-40B4-BE49-F238E27FC236}">
                <a16:creationId xmlns:a16="http://schemas.microsoft.com/office/drawing/2014/main" id="{15DD9AC8-4A5F-70DB-AA68-C461059D81A1}"/>
              </a:ext>
            </a:extLst>
          </p:cNvPr>
          <p:cNvSpPr>
            <a:spLocks noGrp="1"/>
          </p:cNvSpPr>
          <p:nvPr>
            <p:ph type="body" sz="quarter" idx="3"/>
          </p:nvPr>
        </p:nvSpPr>
        <p:spPr/>
        <p:txBody>
          <a:bodyPr/>
          <a:lstStyle/>
          <a:p>
            <a:r>
              <a:rPr lang="en-US" dirty="0"/>
              <a:t>EU</a:t>
            </a:r>
          </a:p>
          <a:p>
            <a:r>
              <a:rPr lang="en-US" dirty="0"/>
              <a:t>MARKET</a:t>
            </a:r>
          </a:p>
          <a:p>
            <a:endParaRPr lang="en-US" dirty="0"/>
          </a:p>
        </p:txBody>
      </p:sp>
      <p:pic>
        <p:nvPicPr>
          <p:cNvPr id="290" name="Picture Placeholder 289" descr="person with loud speaker icon">
            <a:extLst>
              <a:ext uri="{FF2B5EF4-FFF2-40B4-BE49-F238E27FC236}">
                <a16:creationId xmlns:a16="http://schemas.microsoft.com/office/drawing/2014/main" id="{E63515FB-9439-CCAE-C220-6F0E5ECB75E8}"/>
              </a:ext>
            </a:extLst>
          </p:cNvPr>
          <p:cNvPicPr>
            <a:picLocks noGrp="1" noChangeAspect="1"/>
          </p:cNvPicPr>
          <p:nvPr>
            <p:ph type="pic" sz="quarter" idx="27"/>
          </p:nvPr>
        </p:nvPicPr>
        <p:blipFill rotWithShape="1">
          <a:blip r:embed="rId3"/>
          <a:srcRect t="113" b="113"/>
          <a:stretch/>
        </p:blipFill>
        <p:spPr/>
      </p:pic>
      <p:sp>
        <p:nvSpPr>
          <p:cNvPr id="25" name="Text Placeholder 24">
            <a:extLst>
              <a:ext uri="{FF2B5EF4-FFF2-40B4-BE49-F238E27FC236}">
                <a16:creationId xmlns:a16="http://schemas.microsoft.com/office/drawing/2014/main" id="{BCE9DA14-62AB-A857-6387-1F5D330B3F36}"/>
              </a:ext>
            </a:extLst>
          </p:cNvPr>
          <p:cNvSpPr>
            <a:spLocks noGrp="1"/>
          </p:cNvSpPr>
          <p:nvPr>
            <p:ph type="body" sz="quarter" idx="19"/>
          </p:nvPr>
        </p:nvSpPr>
        <p:spPr/>
        <p:txBody>
          <a:bodyPr/>
          <a:lstStyle/>
          <a:p>
            <a:pPr lvl="0"/>
            <a:endParaRPr lang="en-US" dirty="0"/>
          </a:p>
        </p:txBody>
      </p:sp>
      <p:sp>
        <p:nvSpPr>
          <p:cNvPr id="21" name="Text Placeholder 20">
            <a:extLst>
              <a:ext uri="{FF2B5EF4-FFF2-40B4-BE49-F238E27FC236}">
                <a16:creationId xmlns:a16="http://schemas.microsoft.com/office/drawing/2014/main" id="{A28A203B-0CF0-2AB0-5F54-07C8E3003918}"/>
              </a:ext>
            </a:extLst>
          </p:cNvPr>
          <p:cNvSpPr>
            <a:spLocks noGrp="1"/>
          </p:cNvSpPr>
          <p:nvPr>
            <p:ph type="body" sz="quarter" idx="13"/>
          </p:nvPr>
        </p:nvSpPr>
        <p:spPr>
          <a:xfrm>
            <a:off x="5116484" y="3847417"/>
            <a:ext cx="2011680" cy="2825173"/>
          </a:xfrm>
        </p:spPr>
        <p:txBody>
          <a:bodyPr/>
          <a:lstStyle/>
          <a:p>
            <a:r>
              <a:rPr lang="en-US" dirty="0"/>
              <a:t>Maintain</a:t>
            </a:r>
          </a:p>
          <a:p>
            <a:endParaRPr lang="en-US" dirty="0"/>
          </a:p>
        </p:txBody>
      </p:sp>
      <p:pic>
        <p:nvPicPr>
          <p:cNvPr id="288" name="Picture Placeholder 287" descr="blueprint icon">
            <a:extLst>
              <a:ext uri="{FF2B5EF4-FFF2-40B4-BE49-F238E27FC236}">
                <a16:creationId xmlns:a16="http://schemas.microsoft.com/office/drawing/2014/main" id="{A5707D4A-497A-679A-3ACA-721E8D0E2699}"/>
              </a:ext>
            </a:extLst>
          </p:cNvPr>
          <p:cNvPicPr>
            <a:picLocks noGrp="1" noChangeAspect="1"/>
          </p:cNvPicPr>
          <p:nvPr>
            <p:ph type="pic" sz="quarter" idx="26"/>
          </p:nvPr>
        </p:nvPicPr>
        <p:blipFill rotWithShape="1">
          <a:blip r:embed="rId4"/>
          <a:srcRect t="431" b="431"/>
          <a:stretch/>
        </p:blipFill>
        <p:spPr>
          <a:xfrm>
            <a:off x="5770280" y="3466791"/>
            <a:ext cx="704088" cy="704088"/>
          </a:xfrm>
        </p:spPr>
      </p:pic>
      <p:sp>
        <p:nvSpPr>
          <p:cNvPr id="22" name="Text Placeholder 21">
            <a:extLst>
              <a:ext uri="{FF2B5EF4-FFF2-40B4-BE49-F238E27FC236}">
                <a16:creationId xmlns:a16="http://schemas.microsoft.com/office/drawing/2014/main" id="{05BC0115-F702-2E0A-61A4-4A6CE33FD775}"/>
              </a:ext>
            </a:extLst>
          </p:cNvPr>
          <p:cNvSpPr>
            <a:spLocks noGrp="1"/>
          </p:cNvSpPr>
          <p:nvPr>
            <p:ph type="body" sz="quarter" idx="15"/>
          </p:nvPr>
        </p:nvSpPr>
        <p:spPr/>
        <p:txBody>
          <a:bodyPr/>
          <a:lstStyle/>
          <a:p>
            <a:r>
              <a:rPr lang="en-US" dirty="0"/>
              <a:t>increase</a:t>
            </a:r>
          </a:p>
          <a:p>
            <a:endParaRPr lang="en-US" dirty="0"/>
          </a:p>
        </p:txBody>
      </p:sp>
      <p:pic>
        <p:nvPicPr>
          <p:cNvPr id="270" name="Picture Placeholder 269" descr="target icon">
            <a:extLst>
              <a:ext uri="{FF2B5EF4-FFF2-40B4-BE49-F238E27FC236}">
                <a16:creationId xmlns:a16="http://schemas.microsoft.com/office/drawing/2014/main" id="{DE7A4D25-3CA5-F92A-988A-F913C367D593}"/>
              </a:ext>
            </a:extLst>
          </p:cNvPr>
          <p:cNvPicPr>
            <a:picLocks noGrp="1" noChangeAspect="1"/>
          </p:cNvPicPr>
          <p:nvPr>
            <p:ph type="pic" sz="quarter" idx="25"/>
          </p:nvPr>
        </p:nvPicPr>
        <p:blipFill rotWithShape="1">
          <a:blip r:embed="rId5"/>
          <a:srcRect t="113" b="113"/>
          <a:stretch/>
        </p:blipFill>
        <p:spPr/>
      </p:pic>
      <p:sp>
        <p:nvSpPr>
          <p:cNvPr id="23" name="Text Placeholder 22">
            <a:extLst>
              <a:ext uri="{FF2B5EF4-FFF2-40B4-BE49-F238E27FC236}">
                <a16:creationId xmlns:a16="http://schemas.microsoft.com/office/drawing/2014/main" id="{9D48D07F-2D5B-F0D5-4005-197607C4F197}"/>
              </a:ext>
            </a:extLst>
          </p:cNvPr>
          <p:cNvSpPr>
            <a:spLocks noGrp="1"/>
          </p:cNvSpPr>
          <p:nvPr>
            <p:ph type="body" sz="quarter" idx="17"/>
          </p:nvPr>
        </p:nvSpPr>
        <p:spPr>
          <a:xfrm>
            <a:off x="9585174" y="3826177"/>
            <a:ext cx="2011680" cy="2825173"/>
          </a:xfrm>
        </p:spPr>
        <p:txBody>
          <a:bodyPr/>
          <a:lstStyle/>
          <a:p>
            <a:r>
              <a:rPr lang="en-US" dirty="0"/>
              <a:t>Maintain/</a:t>
            </a:r>
          </a:p>
          <a:p>
            <a:r>
              <a:rPr lang="en-US" dirty="0"/>
              <a:t>decrease</a:t>
            </a:r>
          </a:p>
          <a:p>
            <a:endParaRPr lang="en-US" dirty="0"/>
          </a:p>
        </p:txBody>
      </p:sp>
      <p:pic>
        <p:nvPicPr>
          <p:cNvPr id="268" name="Picture Placeholder 267" descr="rocket icon">
            <a:extLst>
              <a:ext uri="{FF2B5EF4-FFF2-40B4-BE49-F238E27FC236}">
                <a16:creationId xmlns:a16="http://schemas.microsoft.com/office/drawing/2014/main" id="{1A522F41-60C1-3803-6132-18E154C0E328}"/>
              </a:ext>
            </a:extLst>
          </p:cNvPr>
          <p:cNvPicPr>
            <a:picLocks noGrp="1" noChangeAspect="1"/>
          </p:cNvPicPr>
          <p:nvPr>
            <p:ph type="pic" sz="quarter" idx="24"/>
          </p:nvPr>
        </p:nvPicPr>
        <p:blipFill rotWithShape="1">
          <a:blip r:embed="rId6"/>
          <a:srcRect t="543" b="543"/>
          <a:stretch/>
        </p:blipFill>
        <p:spPr>
          <a:xfrm>
            <a:off x="10238970" y="3445551"/>
            <a:ext cx="704088" cy="704088"/>
          </a:xfrm>
        </p:spPr>
      </p:pic>
      <p:pic>
        <p:nvPicPr>
          <p:cNvPr id="3076" name="Picture 4" descr="Vector Map Europe continent shaded relief | One Stop Map">
            <a:extLst>
              <a:ext uri="{FF2B5EF4-FFF2-40B4-BE49-F238E27FC236}">
                <a16:creationId xmlns:a16="http://schemas.microsoft.com/office/drawing/2014/main" id="{4403FADF-95E3-A5BD-B0C1-120344F10B3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97" t="21371" r="25947" b="-1688"/>
          <a:stretch/>
        </p:blipFill>
        <p:spPr bwMode="auto">
          <a:xfrm>
            <a:off x="3080769" y="3826177"/>
            <a:ext cx="1651961" cy="149068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Why is Data Analytics Important? - Vision Fulfill Digital Consulting">
            <a:extLst>
              <a:ext uri="{FF2B5EF4-FFF2-40B4-BE49-F238E27FC236}">
                <a16:creationId xmlns:a16="http://schemas.microsoft.com/office/drawing/2014/main" id="{C27133BD-6C5B-99C6-59C5-7E0CB81D762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21283" y="3796024"/>
            <a:ext cx="1824087" cy="152083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What is Cybersecurity? Everything You Need to Know">
            <a:extLst>
              <a:ext uri="{FF2B5EF4-FFF2-40B4-BE49-F238E27FC236}">
                <a16:creationId xmlns:a16="http://schemas.microsoft.com/office/drawing/2014/main" id="{BCF50281-5159-5FEF-8D8D-EBBEE6126D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0332" y="5316857"/>
            <a:ext cx="2024146" cy="89215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What is web development? - Daniel Honrade">
            <a:extLst>
              <a:ext uri="{FF2B5EF4-FFF2-40B4-BE49-F238E27FC236}">
                <a16:creationId xmlns:a16="http://schemas.microsoft.com/office/drawing/2014/main" id="{5D6C70A3-1603-96F0-0E9B-A560F05B4DC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39204" y="5291240"/>
            <a:ext cx="2159459" cy="1075231"/>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4E1CBD91-B611-41FB-C3DA-75F9F6D1D3A6}"/>
              </a:ext>
            </a:extLst>
          </p:cNvPr>
          <p:cNvSpPr>
            <a:spLocks noGrp="1"/>
          </p:cNvSpPr>
          <p:nvPr>
            <p:ph type="body" sz="quarter" idx="22"/>
          </p:nvPr>
        </p:nvSpPr>
        <p:spPr/>
        <p:txBody>
          <a:bodyPr/>
          <a:lstStyle/>
          <a:p>
            <a:endParaRPr lang="en-US" dirty="0"/>
          </a:p>
        </p:txBody>
      </p:sp>
      <p:pic>
        <p:nvPicPr>
          <p:cNvPr id="3084" name="Picture 12" descr="SSTech System - UI/UX design company in India &amp; Australia">
            <a:extLst>
              <a:ext uri="{FF2B5EF4-FFF2-40B4-BE49-F238E27FC236}">
                <a16:creationId xmlns:a16="http://schemas.microsoft.com/office/drawing/2014/main" id="{B715E381-E422-6B29-6212-FDBF19FD001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14784" y="5304998"/>
            <a:ext cx="1423507" cy="1423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494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15</a:t>
            </a:fld>
            <a:endParaRPr lang="en-US" dirty="0"/>
          </a:p>
        </p:txBody>
      </p:sp>
      <p:sp>
        <p:nvSpPr>
          <p:cNvPr id="3" name="Title 6">
            <a:extLst>
              <a:ext uri="{FF2B5EF4-FFF2-40B4-BE49-F238E27FC236}">
                <a16:creationId xmlns:a16="http://schemas.microsoft.com/office/drawing/2014/main" id="{0CD0E427-FCDA-25A4-6880-8993E92A685B}"/>
              </a:ext>
            </a:extLst>
          </p:cNvPr>
          <p:cNvSpPr txBox="1">
            <a:spLocks/>
          </p:cNvSpPr>
          <p:nvPr/>
        </p:nvSpPr>
        <p:spPr>
          <a:xfrm>
            <a:off x="4905375" y="794350"/>
            <a:ext cx="5605512" cy="768096"/>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300" b="1" kern="1200" cap="all" baseline="0">
                <a:solidFill>
                  <a:schemeClr val="accent6"/>
                </a:solidFill>
                <a:latin typeface="Arial" panose="020B0604020202020204" pitchFamily="34" charset="0"/>
                <a:ea typeface="+mj-ea"/>
                <a:cs typeface="Arial" panose="020B0604020202020204" pitchFamily="34" charset="0"/>
              </a:defRPr>
            </a:lvl1pPr>
          </a:lstStyle>
          <a:p>
            <a:r>
              <a:rPr lang="en-US" dirty="0"/>
              <a:t>conclusion</a:t>
            </a:r>
          </a:p>
        </p:txBody>
      </p:sp>
      <p:sp>
        <p:nvSpPr>
          <p:cNvPr id="4" name="TextBox 3">
            <a:extLst>
              <a:ext uri="{FF2B5EF4-FFF2-40B4-BE49-F238E27FC236}">
                <a16:creationId xmlns:a16="http://schemas.microsoft.com/office/drawing/2014/main" id="{A8820F1A-0399-46C6-77F2-0A1213EAC54B}"/>
              </a:ext>
            </a:extLst>
          </p:cNvPr>
          <p:cNvSpPr txBox="1"/>
          <p:nvPr/>
        </p:nvSpPr>
        <p:spPr>
          <a:xfrm>
            <a:off x="2526384" y="1830183"/>
            <a:ext cx="8559538" cy="4233467"/>
          </a:xfrm>
          <a:prstGeom prst="rect">
            <a:avLst/>
          </a:prstGeom>
          <a:noFill/>
        </p:spPr>
        <p:txBody>
          <a:bodyPr wrap="square" rtlCol="0">
            <a:spAutoFit/>
          </a:bodyPr>
          <a:lstStyle/>
          <a:p>
            <a:pPr marL="0" marR="0">
              <a:lnSpc>
                <a:spcPct val="107000"/>
              </a:lnSpc>
              <a:spcBef>
                <a:spcPts val="0"/>
              </a:spcBef>
              <a:spcAft>
                <a:spcPts val="800"/>
              </a:spcAft>
            </a:pP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Compared to the US current figure in terms of the relevant job posts, EU region looks having more. Besides, prediction about the EU indicates that big corporates in the EU would probably not rush to reduce more budget and to outsource the business on top of the measures being implemented this year. </a:t>
            </a:r>
          </a:p>
          <a:p>
            <a:pPr marL="0" marR="0">
              <a:lnSpc>
                <a:spcPct val="107000"/>
              </a:lnSpc>
              <a:spcBef>
                <a:spcPts val="0"/>
              </a:spcBef>
              <a:spcAft>
                <a:spcPts val="800"/>
              </a:spcAft>
            </a:pP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Considering Le Wagon is main contributor for Web Development Bootcamp and is very dominant in EU region, while Springboard only offers online bootcamps, if </a:t>
            </a:r>
            <a:r>
              <a:rPr lang="en-US" sz="1800" kern="100" dirty="0" err="1">
                <a:effectLst/>
                <a:latin typeface="Calibri" panose="020F0502020204030204" pitchFamily="34" charset="0"/>
                <a:ea typeface="DengXian" panose="02010600030101010101" pitchFamily="2" charset="-122"/>
                <a:cs typeface="Times New Roman" panose="02020603050405020304" pitchFamily="18" charset="0"/>
              </a:rPr>
              <a:t>Ironhack</a:t>
            </a: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 does not want to invest more on expanding the business in the short term, it can relocate the resource from Web Development Bootcamp to Data Analytics Bootcamp to meet the demand of the labor market and to achieve better business performance without spending more money;</a:t>
            </a:r>
          </a:p>
          <a:p>
            <a:pPr marL="0" marR="0">
              <a:lnSpc>
                <a:spcPct val="107000"/>
              </a:lnSpc>
              <a:spcBef>
                <a:spcPts val="0"/>
              </a:spcBef>
              <a:spcAft>
                <a:spcPts val="800"/>
              </a:spcAft>
            </a:pP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Cybersecurity is the new trend, and the ratio of Cybersecurity may increase very quickly next year.</a:t>
            </a:r>
          </a:p>
          <a:p>
            <a:endParaRPr lang="en-US" dirty="0"/>
          </a:p>
        </p:txBody>
      </p:sp>
    </p:spTree>
    <p:extLst>
      <p:ext uri="{BB962C8B-B14F-4D97-AF65-F5344CB8AC3E}">
        <p14:creationId xmlns:p14="http://schemas.microsoft.com/office/powerpoint/2010/main" val="954365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71CEB5-0F43-BA22-C4E7-3A84E631DA11}"/>
              </a:ext>
            </a:extLst>
          </p:cNvPr>
          <p:cNvSpPr>
            <a:spLocks noGrp="1"/>
          </p:cNvSpPr>
          <p:nvPr>
            <p:ph type="title"/>
          </p:nvPr>
        </p:nvSpPr>
        <p:spPr/>
        <p:txBody>
          <a:bodyPr/>
          <a:lstStyle/>
          <a:p>
            <a:r>
              <a:rPr lang="en-US" dirty="0"/>
              <a:t>technicality</a:t>
            </a:r>
          </a:p>
        </p:txBody>
      </p:sp>
      <p:sp>
        <p:nvSpPr>
          <p:cNvPr id="101" name="Footer Placeholder 100">
            <a:extLst>
              <a:ext uri="{FF2B5EF4-FFF2-40B4-BE49-F238E27FC236}">
                <a16:creationId xmlns:a16="http://schemas.microsoft.com/office/drawing/2014/main" id="{A45E958A-ABCE-B639-C555-90CCC88988C5}"/>
              </a:ext>
            </a:extLst>
          </p:cNvPr>
          <p:cNvSpPr>
            <a:spLocks noGrp="1"/>
          </p:cNvSpPr>
          <p:nvPr>
            <p:ph type="ftr" sz="quarter" idx="11"/>
          </p:nvPr>
        </p:nvSpPr>
        <p:spPr/>
        <p:txBody>
          <a:bodyPr/>
          <a:lstStyle/>
          <a:p>
            <a:r>
              <a:rPr lang="en-US"/>
              <a:t>Presentation title</a:t>
            </a:r>
            <a:endParaRPr lang="en-US" dirty="0"/>
          </a:p>
        </p:txBody>
      </p:sp>
      <p:sp>
        <p:nvSpPr>
          <p:cNvPr id="102" name="Slide Number Placeholder 101">
            <a:extLst>
              <a:ext uri="{FF2B5EF4-FFF2-40B4-BE49-F238E27FC236}">
                <a16:creationId xmlns:a16="http://schemas.microsoft.com/office/drawing/2014/main" id="{51BDF1B8-4D26-9C08-3102-6224AA6A4D20}"/>
              </a:ext>
            </a:extLst>
          </p:cNvPr>
          <p:cNvSpPr>
            <a:spLocks noGrp="1"/>
          </p:cNvSpPr>
          <p:nvPr>
            <p:ph type="sldNum" sz="quarter" idx="12"/>
          </p:nvPr>
        </p:nvSpPr>
        <p:spPr/>
        <p:txBody>
          <a:bodyPr/>
          <a:lstStyle/>
          <a:p>
            <a:fld id="{48F63A3B-78C7-47BE-AE5E-E10140E04643}" type="slidenum">
              <a:rPr lang="en-US" smtClean="0"/>
              <a:pPr/>
              <a:t>16</a:t>
            </a:fld>
            <a:endParaRPr lang="en-US" dirty="0"/>
          </a:p>
        </p:txBody>
      </p:sp>
      <p:sp>
        <p:nvSpPr>
          <p:cNvPr id="2" name="Text Placeholder 1">
            <a:extLst>
              <a:ext uri="{FF2B5EF4-FFF2-40B4-BE49-F238E27FC236}">
                <a16:creationId xmlns:a16="http://schemas.microsoft.com/office/drawing/2014/main" id="{5FC63C25-FE2A-0C11-2CEA-A80AA78FC365}"/>
              </a:ext>
            </a:extLst>
          </p:cNvPr>
          <p:cNvSpPr>
            <a:spLocks noGrp="1"/>
          </p:cNvSpPr>
          <p:nvPr>
            <p:ph type="body" idx="1"/>
          </p:nvPr>
        </p:nvSpPr>
        <p:spPr/>
        <p:txBody>
          <a:bodyPr/>
          <a:lstStyle/>
          <a:p>
            <a:r>
              <a:rPr lang="en-US" dirty="0"/>
              <a:t>Languages</a:t>
            </a:r>
          </a:p>
        </p:txBody>
      </p:sp>
      <p:pic>
        <p:nvPicPr>
          <p:cNvPr id="72" name="Picture Placeholder 71" descr="abacus icon">
            <a:extLst>
              <a:ext uri="{FF2B5EF4-FFF2-40B4-BE49-F238E27FC236}">
                <a16:creationId xmlns:a16="http://schemas.microsoft.com/office/drawing/2014/main" id="{FD5AE93E-9743-FD3B-C935-638BF9D159CC}"/>
              </a:ext>
            </a:extLst>
          </p:cNvPr>
          <p:cNvPicPr>
            <a:picLocks noGrp="1" noChangeAspect="1"/>
          </p:cNvPicPr>
          <p:nvPr>
            <p:ph type="pic" sz="quarter" idx="23"/>
          </p:nvPr>
        </p:nvPicPr>
        <p:blipFill rotWithShape="1">
          <a:blip r:embed="rId2"/>
          <a:srcRect/>
          <a:stretch/>
        </p:blipFill>
        <p:spPr>
          <a:xfrm>
            <a:off x="5641848" y="2258568"/>
            <a:ext cx="932688" cy="932688"/>
          </a:xfrm>
        </p:spPr>
      </p:pic>
      <p:sp>
        <p:nvSpPr>
          <p:cNvPr id="6" name="Text Placeholder 5">
            <a:extLst>
              <a:ext uri="{FF2B5EF4-FFF2-40B4-BE49-F238E27FC236}">
                <a16:creationId xmlns:a16="http://schemas.microsoft.com/office/drawing/2014/main" id="{5AD6749A-51D8-599C-7C31-9922CF228D32}"/>
              </a:ext>
            </a:extLst>
          </p:cNvPr>
          <p:cNvSpPr>
            <a:spLocks noGrp="1"/>
          </p:cNvSpPr>
          <p:nvPr>
            <p:ph type="body" sz="quarter" idx="18"/>
          </p:nvPr>
        </p:nvSpPr>
        <p:spPr/>
        <p:txBody>
          <a:bodyPr/>
          <a:lstStyle/>
          <a:p>
            <a:r>
              <a:rPr lang="en-US" sz="1800" dirty="0"/>
              <a:t>Python</a:t>
            </a:r>
          </a:p>
          <a:p>
            <a:r>
              <a:rPr lang="en-US" sz="1800" dirty="0"/>
              <a:t>SQL</a:t>
            </a:r>
          </a:p>
        </p:txBody>
      </p:sp>
      <p:sp>
        <p:nvSpPr>
          <p:cNvPr id="3" name="Text Placeholder 2">
            <a:extLst>
              <a:ext uri="{FF2B5EF4-FFF2-40B4-BE49-F238E27FC236}">
                <a16:creationId xmlns:a16="http://schemas.microsoft.com/office/drawing/2014/main" id="{A8753AB0-02A6-E89E-7E23-593DBF52F4E8}"/>
              </a:ext>
            </a:extLst>
          </p:cNvPr>
          <p:cNvSpPr>
            <a:spLocks noGrp="1"/>
          </p:cNvSpPr>
          <p:nvPr>
            <p:ph type="body" sz="quarter" idx="15"/>
          </p:nvPr>
        </p:nvSpPr>
        <p:spPr/>
        <p:txBody>
          <a:bodyPr/>
          <a:lstStyle/>
          <a:p>
            <a:r>
              <a:rPr lang="en-US" dirty="0"/>
              <a:t>libraries</a:t>
            </a:r>
          </a:p>
        </p:txBody>
      </p:sp>
      <p:pic>
        <p:nvPicPr>
          <p:cNvPr id="76" name="Picture Placeholder 75" descr="increasing chart icon">
            <a:extLst>
              <a:ext uri="{FF2B5EF4-FFF2-40B4-BE49-F238E27FC236}">
                <a16:creationId xmlns:a16="http://schemas.microsoft.com/office/drawing/2014/main" id="{7541E72A-A0CB-A011-55A9-1126F707D889}"/>
              </a:ext>
            </a:extLst>
          </p:cNvPr>
          <p:cNvPicPr>
            <a:picLocks noGrp="1" noChangeAspect="1"/>
          </p:cNvPicPr>
          <p:nvPr>
            <p:ph type="pic" sz="quarter" idx="25"/>
          </p:nvPr>
        </p:nvPicPr>
        <p:blipFill rotWithShape="1">
          <a:blip r:embed="rId3"/>
          <a:srcRect/>
          <a:stretch/>
        </p:blipFill>
        <p:spPr>
          <a:xfrm>
            <a:off x="1911096" y="2258568"/>
            <a:ext cx="932688" cy="932688"/>
          </a:xfrm>
        </p:spPr>
      </p:pic>
      <p:sp>
        <p:nvSpPr>
          <p:cNvPr id="7" name="Text Placeholder 6">
            <a:extLst>
              <a:ext uri="{FF2B5EF4-FFF2-40B4-BE49-F238E27FC236}">
                <a16:creationId xmlns:a16="http://schemas.microsoft.com/office/drawing/2014/main" id="{0BF56CE2-ADEB-1E22-50FB-9F2AB3786483}"/>
              </a:ext>
            </a:extLst>
          </p:cNvPr>
          <p:cNvSpPr>
            <a:spLocks noGrp="1"/>
          </p:cNvSpPr>
          <p:nvPr>
            <p:ph type="body" sz="quarter" idx="21"/>
          </p:nvPr>
        </p:nvSpPr>
        <p:spPr/>
        <p:txBody>
          <a:bodyPr/>
          <a:lstStyle/>
          <a:p>
            <a:r>
              <a:rPr lang="en-US" dirty="0"/>
              <a:t>Pandas</a:t>
            </a:r>
          </a:p>
          <a:p>
            <a:r>
              <a:rPr lang="en-US" dirty="0"/>
              <a:t>Matplotlib</a:t>
            </a:r>
          </a:p>
          <a:p>
            <a:r>
              <a:rPr lang="en-US" dirty="0"/>
              <a:t>Seaborn</a:t>
            </a:r>
          </a:p>
          <a:p>
            <a:r>
              <a:rPr lang="en-US" dirty="0" err="1"/>
              <a:t>BeautifulSoup</a:t>
            </a:r>
            <a:endParaRPr lang="en-US" dirty="0"/>
          </a:p>
          <a:p>
            <a:r>
              <a:rPr lang="en-US" dirty="0"/>
              <a:t>Requests</a:t>
            </a:r>
          </a:p>
          <a:p>
            <a:r>
              <a:rPr lang="en-US" dirty="0"/>
              <a:t>Folium</a:t>
            </a:r>
          </a:p>
        </p:txBody>
      </p:sp>
      <p:sp>
        <p:nvSpPr>
          <p:cNvPr id="4" name="Text Placeholder 3">
            <a:extLst>
              <a:ext uri="{FF2B5EF4-FFF2-40B4-BE49-F238E27FC236}">
                <a16:creationId xmlns:a16="http://schemas.microsoft.com/office/drawing/2014/main" id="{03745CA7-A767-9133-8871-800B16D5D722}"/>
              </a:ext>
            </a:extLst>
          </p:cNvPr>
          <p:cNvSpPr>
            <a:spLocks noGrp="1"/>
          </p:cNvSpPr>
          <p:nvPr>
            <p:ph type="body" sz="quarter" idx="17"/>
          </p:nvPr>
        </p:nvSpPr>
        <p:spPr/>
        <p:txBody>
          <a:bodyPr/>
          <a:lstStyle/>
          <a:p>
            <a:r>
              <a:rPr lang="en-US" dirty="0"/>
              <a:t>challenges</a:t>
            </a:r>
          </a:p>
        </p:txBody>
      </p:sp>
      <p:pic>
        <p:nvPicPr>
          <p:cNvPr id="80" name="Picture Placeholder 79" descr="chain link icon">
            <a:extLst>
              <a:ext uri="{FF2B5EF4-FFF2-40B4-BE49-F238E27FC236}">
                <a16:creationId xmlns:a16="http://schemas.microsoft.com/office/drawing/2014/main" id="{FCC17566-BE36-5CE0-25C6-8AC132D1479D}"/>
              </a:ext>
            </a:extLst>
          </p:cNvPr>
          <p:cNvPicPr>
            <a:picLocks noGrp="1" noChangeAspect="1"/>
          </p:cNvPicPr>
          <p:nvPr>
            <p:ph type="pic" sz="quarter" idx="24"/>
          </p:nvPr>
        </p:nvPicPr>
        <p:blipFill rotWithShape="1">
          <a:blip r:embed="rId4"/>
          <a:srcRect t="85" b="85"/>
          <a:stretch/>
        </p:blipFill>
        <p:spPr/>
      </p:pic>
      <p:sp>
        <p:nvSpPr>
          <p:cNvPr id="8" name="Text Placeholder 7">
            <a:extLst>
              <a:ext uri="{FF2B5EF4-FFF2-40B4-BE49-F238E27FC236}">
                <a16:creationId xmlns:a16="http://schemas.microsoft.com/office/drawing/2014/main" id="{7063C991-877C-CD1D-A03D-547E04121FE0}"/>
              </a:ext>
            </a:extLst>
          </p:cNvPr>
          <p:cNvSpPr>
            <a:spLocks noGrp="1"/>
          </p:cNvSpPr>
          <p:nvPr>
            <p:ph type="body" sz="quarter" idx="22"/>
          </p:nvPr>
        </p:nvSpPr>
        <p:spPr/>
        <p:txBody>
          <a:bodyPr/>
          <a:lstStyle/>
          <a:p>
            <a:r>
              <a:rPr lang="en-US" dirty="0"/>
              <a:t>Small Sample Size of the reviews</a:t>
            </a:r>
          </a:p>
          <a:p>
            <a:r>
              <a:rPr lang="en-US" dirty="0"/>
              <a:t>Unifying bootcamp names</a:t>
            </a:r>
          </a:p>
          <a:p>
            <a:r>
              <a:rPr lang="en-US" dirty="0"/>
              <a:t>Differentiating the job titles</a:t>
            </a:r>
          </a:p>
          <a:p>
            <a:r>
              <a:rPr lang="en-US" dirty="0"/>
              <a:t>Correlating job titles with the bootcamps</a:t>
            </a:r>
          </a:p>
          <a:p>
            <a:endParaRPr lang="en-US" dirty="0"/>
          </a:p>
          <a:p>
            <a:endParaRPr lang="en-US" dirty="0"/>
          </a:p>
          <a:p>
            <a:endParaRPr lang="en-US" dirty="0"/>
          </a:p>
        </p:txBody>
      </p:sp>
    </p:spTree>
    <p:extLst>
      <p:ext uri="{BB962C8B-B14F-4D97-AF65-F5344CB8AC3E}">
        <p14:creationId xmlns:p14="http://schemas.microsoft.com/office/powerpoint/2010/main" val="249904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17</a:t>
            </a:fld>
            <a:endParaRPr lang="en-US" dirty="0"/>
          </a:p>
        </p:txBody>
      </p:sp>
      <p:sp>
        <p:nvSpPr>
          <p:cNvPr id="3" name="Title 6">
            <a:extLst>
              <a:ext uri="{FF2B5EF4-FFF2-40B4-BE49-F238E27FC236}">
                <a16:creationId xmlns:a16="http://schemas.microsoft.com/office/drawing/2014/main" id="{0CD0E427-FCDA-25A4-6880-8993E92A685B}"/>
              </a:ext>
            </a:extLst>
          </p:cNvPr>
          <p:cNvSpPr txBox="1">
            <a:spLocks/>
          </p:cNvSpPr>
          <p:nvPr/>
        </p:nvSpPr>
        <p:spPr>
          <a:xfrm>
            <a:off x="4905375" y="794350"/>
            <a:ext cx="5605512" cy="768096"/>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300" b="1" kern="1200" cap="all" baseline="0">
                <a:solidFill>
                  <a:schemeClr val="accent6"/>
                </a:solidFill>
                <a:latin typeface="Arial" panose="020B0604020202020204" pitchFamily="34" charset="0"/>
                <a:ea typeface="+mj-ea"/>
                <a:cs typeface="Arial" panose="020B0604020202020204" pitchFamily="34" charset="0"/>
              </a:defRPr>
            </a:lvl1pPr>
          </a:lstStyle>
          <a:p>
            <a:r>
              <a:rPr lang="en-US" dirty="0"/>
              <a:t>SQL DATA import </a:t>
            </a:r>
          </a:p>
        </p:txBody>
      </p:sp>
      <p:pic>
        <p:nvPicPr>
          <p:cNvPr id="2" name="Picture 1">
            <a:extLst>
              <a:ext uri="{FF2B5EF4-FFF2-40B4-BE49-F238E27FC236}">
                <a16:creationId xmlns:a16="http://schemas.microsoft.com/office/drawing/2014/main" id="{F8437B90-C0E1-27A3-8A80-51A2B6DC8356}"/>
              </a:ext>
            </a:extLst>
          </p:cNvPr>
          <p:cNvPicPr>
            <a:picLocks noChangeAspect="1"/>
          </p:cNvPicPr>
          <p:nvPr/>
        </p:nvPicPr>
        <p:blipFill>
          <a:blip r:embed="rId2"/>
          <a:stretch>
            <a:fillRect/>
          </a:stretch>
        </p:blipFill>
        <p:spPr>
          <a:xfrm>
            <a:off x="5512049" y="1562446"/>
            <a:ext cx="4655820" cy="5044440"/>
          </a:xfrm>
          <a:prstGeom prst="rect">
            <a:avLst/>
          </a:prstGeom>
        </p:spPr>
      </p:pic>
    </p:spTree>
    <p:extLst>
      <p:ext uri="{BB962C8B-B14F-4D97-AF65-F5344CB8AC3E}">
        <p14:creationId xmlns:p14="http://schemas.microsoft.com/office/powerpoint/2010/main" val="1443845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p:txBody>
          <a:bodyPr/>
          <a:lstStyle/>
          <a:p>
            <a:r>
              <a:rPr lang="en-US" dirty="0"/>
              <a:t>references </a:t>
            </a:r>
          </a:p>
        </p:txBody>
      </p:sp>
      <p:sp>
        <p:nvSpPr>
          <p:cNvPr id="4" name="Footer Placeholder 3">
            <a:extLst>
              <a:ext uri="{FF2B5EF4-FFF2-40B4-BE49-F238E27FC236}">
                <a16:creationId xmlns:a16="http://schemas.microsoft.com/office/drawing/2014/main" id="{D5BA2433-990B-A170-369A-3DF4A9B33BFA}"/>
              </a:ext>
            </a:extLst>
          </p:cNvPr>
          <p:cNvSpPr>
            <a:spLocks noGrp="1"/>
          </p:cNvSpPr>
          <p:nvPr>
            <p:ph type="ftr" sz="quarter" idx="1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18</a:t>
            </a:fld>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p:txBody>
          <a:bodyPr/>
          <a:lstStyle/>
          <a:p>
            <a:r>
              <a:rPr lang="en-US" dirty="0">
                <a:hlinkClick r:id="rId2"/>
              </a:rPr>
              <a:t>Global economy to slow down but likely avoid recession in 2024 | Reuters</a:t>
            </a:r>
            <a:endParaRPr lang="en-US" dirty="0"/>
          </a:p>
          <a:p>
            <a:r>
              <a:rPr lang="en-US" dirty="0">
                <a:hlinkClick r:id="rId3"/>
              </a:rPr>
              <a:t>Inflation Projections For Corporate Budgets In 2024 And Beyond (forbes.com)</a:t>
            </a:r>
            <a:endParaRPr lang="en-US" dirty="0"/>
          </a:p>
          <a:p>
            <a:r>
              <a:rPr lang="en-US" dirty="0">
                <a:hlinkClick r:id="rId4"/>
              </a:rPr>
              <a:t>Inflation forecast to drop further and EU economy to show modest upturn (europa.eu)</a:t>
            </a:r>
            <a:endParaRPr lang="en-US" dirty="0"/>
          </a:p>
        </p:txBody>
      </p:sp>
    </p:spTree>
    <p:extLst>
      <p:ext uri="{BB962C8B-B14F-4D97-AF65-F5344CB8AC3E}">
        <p14:creationId xmlns:p14="http://schemas.microsoft.com/office/powerpoint/2010/main" val="94818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1003962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t>AGENDA</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p:txBody>
          <a:bodyPr/>
          <a:lstStyle/>
          <a:p>
            <a:r>
              <a:rPr lang="en-US" dirty="0"/>
              <a:t>Introduction​</a:t>
            </a:r>
          </a:p>
          <a:p>
            <a:r>
              <a:rPr lang="en-US" dirty="0"/>
              <a:t>Competitor Comparison</a:t>
            </a:r>
          </a:p>
          <a:p>
            <a:r>
              <a:rPr lang="en-US" dirty="0"/>
              <a:t>​Suggestion​</a:t>
            </a:r>
          </a:p>
          <a:p>
            <a:r>
              <a:rPr lang="en-US" dirty="0"/>
              <a:t>Technicality</a:t>
            </a:r>
          </a:p>
          <a:p>
            <a:r>
              <a:rPr lang="en-US" dirty="0"/>
              <a:t>Reference</a:t>
            </a:r>
          </a:p>
          <a:p>
            <a:endParaRPr lang="en-US" dirty="0"/>
          </a:p>
        </p:txBody>
      </p:sp>
    </p:spTree>
    <p:extLst>
      <p:ext uri="{BB962C8B-B14F-4D97-AF65-F5344CB8AC3E}">
        <p14:creationId xmlns:p14="http://schemas.microsoft.com/office/powerpoint/2010/main" val="3855531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4224528" y="2496693"/>
            <a:ext cx="6766560" cy="768096"/>
          </a:xfrm>
        </p:spPr>
        <p:txBody>
          <a:bodyPr/>
          <a:lstStyle/>
          <a:p>
            <a:r>
              <a:rPr lang="en-US" dirty="0"/>
              <a:t>Introduction</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4224528" y="3813048"/>
            <a:ext cx="6766560" cy="2110231"/>
          </a:xfrm>
        </p:spPr>
        <p:txBody>
          <a:bodyPr/>
          <a:lstStyle/>
          <a:p>
            <a:r>
              <a:rPr lang="en-US" sz="1800" dirty="0"/>
              <a:t>As the </a:t>
            </a:r>
            <a:r>
              <a:rPr lang="en-US" sz="1800" dirty="0" err="1"/>
              <a:t>stackholders</a:t>
            </a:r>
            <a:r>
              <a:rPr lang="en-US" sz="1800" dirty="0"/>
              <a:t> from </a:t>
            </a:r>
            <a:r>
              <a:rPr lang="en-US" sz="1800" dirty="0" err="1"/>
              <a:t>Ironhack</a:t>
            </a:r>
            <a:r>
              <a:rPr lang="en-US" sz="1800" dirty="0"/>
              <a:t>, we want to understand who are our real competitors, and what strategies we can apply at the beginning of year 2024 to improve the business performance of </a:t>
            </a:r>
            <a:r>
              <a:rPr lang="en-US" sz="1800" dirty="0" err="1"/>
              <a:t>Ironhack</a:t>
            </a:r>
            <a:r>
              <a:rPr lang="en-US" sz="1800" dirty="0"/>
              <a:t> as a whole</a:t>
            </a:r>
          </a:p>
          <a:p>
            <a:endParaRPr lang="en-US" dirty="0"/>
          </a:p>
        </p:txBody>
      </p:sp>
      <p:sp>
        <p:nvSpPr>
          <p:cNvPr id="14" name="Footer Placeholder 13">
            <a:extLst>
              <a:ext uri="{FF2B5EF4-FFF2-40B4-BE49-F238E27FC236}">
                <a16:creationId xmlns:a16="http://schemas.microsoft.com/office/drawing/2014/main" id="{03571BF2-FCCE-E7A0-736D-9168D2BBFF63}"/>
              </a:ext>
            </a:extLst>
          </p:cNvPr>
          <p:cNvSpPr>
            <a:spLocks noGrp="1"/>
          </p:cNvSpPr>
          <p:nvPr>
            <p:ph type="ftr" sz="quarter" idx="11"/>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3</a:t>
            </a:fld>
            <a:endParaRPr lang="en-US" dirty="0"/>
          </a:p>
        </p:txBody>
      </p:sp>
      <p:pic>
        <p:nvPicPr>
          <p:cNvPr id="1026" name="Picture 2" descr="Web Development Lead Instructor - Ironhack - Barcelona, España (02/08 ...">
            <a:extLst>
              <a:ext uri="{FF2B5EF4-FFF2-40B4-BE49-F238E27FC236}">
                <a16:creationId xmlns:a16="http://schemas.microsoft.com/office/drawing/2014/main" id="{AB2E5D31-A20E-509C-B160-B9078D6BE0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4528" y="484441"/>
            <a:ext cx="1472847" cy="1590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622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cs typeface="Arial Black" panose="020B0604020202020204" pitchFamily="34" charset="0"/>
              </a:rPr>
              <a:t>Competitor comparison</a:t>
            </a:r>
          </a:p>
        </p:txBody>
      </p:sp>
    </p:spTree>
    <p:extLst>
      <p:ext uri="{BB962C8B-B14F-4D97-AF65-F5344CB8AC3E}">
        <p14:creationId xmlns:p14="http://schemas.microsoft.com/office/powerpoint/2010/main" val="295292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p:txBody>
          <a:bodyPr/>
          <a:lstStyle/>
          <a:p>
            <a:r>
              <a:rPr lang="en-US" dirty="0"/>
              <a:t>Schools included</a:t>
            </a:r>
          </a:p>
        </p:txBody>
      </p:sp>
      <p:sp>
        <p:nvSpPr>
          <p:cNvPr id="2" name="Text Placeholder 1">
            <a:extLst>
              <a:ext uri="{FF2B5EF4-FFF2-40B4-BE49-F238E27FC236}">
                <a16:creationId xmlns:a16="http://schemas.microsoft.com/office/drawing/2014/main" id="{B2AF69D5-AD7B-521D-22B1-50D8A24356AC}"/>
              </a:ext>
            </a:extLst>
          </p:cNvPr>
          <p:cNvSpPr>
            <a:spLocks noGrp="1"/>
          </p:cNvSpPr>
          <p:nvPr>
            <p:ph type="body" sz="quarter" idx="14"/>
          </p:nvPr>
        </p:nvSpPr>
        <p:spPr>
          <a:xfrm>
            <a:off x="1271016" y="3374136"/>
            <a:ext cx="2029968" cy="512064"/>
          </a:xfrm>
        </p:spPr>
        <p:txBody>
          <a:bodyPr/>
          <a:lstStyle/>
          <a:p>
            <a:r>
              <a:rPr lang="en-US" dirty="0"/>
              <a:t>Springboard</a:t>
            </a:r>
          </a:p>
        </p:txBody>
      </p:sp>
      <p:sp>
        <p:nvSpPr>
          <p:cNvPr id="159" name="Text Placeholder 158">
            <a:extLst>
              <a:ext uri="{FF2B5EF4-FFF2-40B4-BE49-F238E27FC236}">
                <a16:creationId xmlns:a16="http://schemas.microsoft.com/office/drawing/2014/main" id="{F269F917-64D7-CDF3-D985-799AE9C3B794}"/>
              </a:ext>
            </a:extLst>
          </p:cNvPr>
          <p:cNvSpPr>
            <a:spLocks noGrp="1"/>
          </p:cNvSpPr>
          <p:nvPr>
            <p:ph type="body" sz="quarter" idx="29"/>
          </p:nvPr>
        </p:nvSpPr>
        <p:spPr>
          <a:xfrm>
            <a:off x="1271016" y="5882326"/>
            <a:ext cx="2029968" cy="602802"/>
          </a:xfrm>
        </p:spPr>
        <p:txBody>
          <a:bodyPr>
            <a:noAutofit/>
          </a:bodyPr>
          <a:lstStyle/>
          <a:p>
            <a:r>
              <a:rPr lang="en-US" dirty="0"/>
              <a:t>Syntax technologies</a:t>
            </a:r>
          </a:p>
        </p:txBody>
      </p:sp>
      <p:sp>
        <p:nvSpPr>
          <p:cNvPr id="6" name="Text Placeholder 5">
            <a:extLst>
              <a:ext uri="{FF2B5EF4-FFF2-40B4-BE49-F238E27FC236}">
                <a16:creationId xmlns:a16="http://schemas.microsoft.com/office/drawing/2014/main" id="{EEF6A845-F328-1053-A365-3DA9CBAF9BA4}"/>
              </a:ext>
            </a:extLst>
          </p:cNvPr>
          <p:cNvSpPr>
            <a:spLocks noGrp="1"/>
          </p:cNvSpPr>
          <p:nvPr>
            <p:ph type="body" sz="quarter" idx="16"/>
          </p:nvPr>
        </p:nvSpPr>
        <p:spPr>
          <a:xfrm>
            <a:off x="3828288" y="3374136"/>
            <a:ext cx="2029968" cy="512064"/>
          </a:xfrm>
        </p:spPr>
        <p:txBody>
          <a:bodyPr/>
          <a:lstStyle/>
          <a:p>
            <a:r>
              <a:rPr lang="en-US" dirty="0"/>
              <a:t>Le Wagon</a:t>
            </a:r>
          </a:p>
        </p:txBody>
      </p:sp>
      <p:sp>
        <p:nvSpPr>
          <p:cNvPr id="186" name="Text Placeholder 185">
            <a:extLst>
              <a:ext uri="{FF2B5EF4-FFF2-40B4-BE49-F238E27FC236}">
                <a16:creationId xmlns:a16="http://schemas.microsoft.com/office/drawing/2014/main" id="{18835196-357D-8C96-24B5-B52A2DDEB005}"/>
              </a:ext>
            </a:extLst>
          </p:cNvPr>
          <p:cNvSpPr>
            <a:spLocks noGrp="1"/>
          </p:cNvSpPr>
          <p:nvPr>
            <p:ph type="body" sz="quarter" idx="31"/>
          </p:nvPr>
        </p:nvSpPr>
        <p:spPr>
          <a:xfrm>
            <a:off x="3828288" y="5973064"/>
            <a:ext cx="2029968" cy="512064"/>
          </a:xfrm>
        </p:spPr>
        <p:txBody>
          <a:bodyPr/>
          <a:lstStyle/>
          <a:p>
            <a:r>
              <a:rPr lang="en-US" dirty="0" err="1"/>
              <a:t>Clarusway</a:t>
            </a:r>
            <a:endParaRPr lang="en-US" dirty="0"/>
          </a:p>
        </p:txBody>
      </p:sp>
      <p:sp>
        <p:nvSpPr>
          <p:cNvPr id="9" name="Text Placeholder 8">
            <a:extLst>
              <a:ext uri="{FF2B5EF4-FFF2-40B4-BE49-F238E27FC236}">
                <a16:creationId xmlns:a16="http://schemas.microsoft.com/office/drawing/2014/main" id="{0A413FDF-11CF-6B9B-871F-ED1ED06E76B9}"/>
              </a:ext>
            </a:extLst>
          </p:cNvPr>
          <p:cNvSpPr>
            <a:spLocks noGrp="1"/>
          </p:cNvSpPr>
          <p:nvPr>
            <p:ph type="body" sz="quarter" idx="19"/>
          </p:nvPr>
        </p:nvSpPr>
        <p:spPr>
          <a:xfrm>
            <a:off x="6385560" y="3374134"/>
            <a:ext cx="2029968" cy="512065"/>
          </a:xfrm>
        </p:spPr>
        <p:txBody>
          <a:bodyPr/>
          <a:lstStyle/>
          <a:p>
            <a:r>
              <a:rPr lang="en-US" dirty="0" err="1"/>
              <a:t>brainstation</a:t>
            </a:r>
            <a:r>
              <a:rPr lang="en-US" dirty="0"/>
              <a:t>​</a:t>
            </a:r>
          </a:p>
        </p:txBody>
      </p:sp>
      <p:sp>
        <p:nvSpPr>
          <p:cNvPr id="188" name="Text Placeholder 187">
            <a:extLst>
              <a:ext uri="{FF2B5EF4-FFF2-40B4-BE49-F238E27FC236}">
                <a16:creationId xmlns:a16="http://schemas.microsoft.com/office/drawing/2014/main" id="{D362CDA4-D5CF-59E2-690B-FD99A9F4A51C}"/>
              </a:ext>
            </a:extLst>
          </p:cNvPr>
          <p:cNvSpPr>
            <a:spLocks noGrp="1"/>
          </p:cNvSpPr>
          <p:nvPr>
            <p:ph type="body" sz="quarter" idx="33"/>
          </p:nvPr>
        </p:nvSpPr>
        <p:spPr>
          <a:xfrm>
            <a:off x="6385560" y="5973064"/>
            <a:ext cx="2029968" cy="512064"/>
          </a:xfrm>
        </p:spPr>
        <p:txBody>
          <a:bodyPr/>
          <a:lstStyle/>
          <a:p>
            <a:r>
              <a:rPr lang="en-US" dirty="0"/>
              <a:t>General Assembly</a:t>
            </a:r>
          </a:p>
        </p:txBody>
      </p:sp>
      <p:sp>
        <p:nvSpPr>
          <p:cNvPr id="218" name="Slide Number Placeholder 217">
            <a:extLst>
              <a:ext uri="{FF2B5EF4-FFF2-40B4-BE49-F238E27FC236}">
                <a16:creationId xmlns:a16="http://schemas.microsoft.com/office/drawing/2014/main" id="{C29F391A-4647-2731-26B5-3B262D8730A1}"/>
              </a:ext>
            </a:extLst>
          </p:cNvPr>
          <p:cNvSpPr>
            <a:spLocks noGrp="1"/>
          </p:cNvSpPr>
          <p:nvPr>
            <p:ph type="sldNum" sz="quarter" idx="12"/>
          </p:nvPr>
        </p:nvSpPr>
        <p:spPr/>
        <p:txBody>
          <a:bodyPr/>
          <a:lstStyle/>
          <a:p>
            <a:fld id="{48F63A3B-78C7-47BE-AE5E-E10140E04643}" type="slidenum">
              <a:rPr lang="en-US" smtClean="0"/>
              <a:pPr/>
              <a:t>5</a:t>
            </a:fld>
            <a:endParaRPr lang="en-US" dirty="0"/>
          </a:p>
        </p:txBody>
      </p:sp>
      <p:sp>
        <p:nvSpPr>
          <p:cNvPr id="7" name="Picture Placeholder 6">
            <a:extLst>
              <a:ext uri="{FF2B5EF4-FFF2-40B4-BE49-F238E27FC236}">
                <a16:creationId xmlns:a16="http://schemas.microsoft.com/office/drawing/2014/main" id="{03446A18-8BFE-3B56-9E57-85F6EE0E7CD9}"/>
              </a:ext>
            </a:extLst>
          </p:cNvPr>
          <p:cNvSpPr>
            <a:spLocks noGrp="1"/>
          </p:cNvSpPr>
          <p:nvPr>
            <p:ph type="pic" sz="quarter" idx="13"/>
          </p:nvPr>
        </p:nvSpPr>
        <p:spPr>
          <a:solidFill>
            <a:schemeClr val="bg1"/>
          </a:solidFill>
        </p:spPr>
      </p:sp>
      <p:sp>
        <p:nvSpPr>
          <p:cNvPr id="13" name="Picture Placeholder 12">
            <a:extLst>
              <a:ext uri="{FF2B5EF4-FFF2-40B4-BE49-F238E27FC236}">
                <a16:creationId xmlns:a16="http://schemas.microsoft.com/office/drawing/2014/main" id="{AC81A044-1510-855D-A80C-1997D8DCDC0F}"/>
              </a:ext>
            </a:extLst>
          </p:cNvPr>
          <p:cNvSpPr>
            <a:spLocks noGrp="1"/>
          </p:cNvSpPr>
          <p:nvPr>
            <p:ph type="pic" sz="quarter" idx="17"/>
          </p:nvPr>
        </p:nvSpPr>
        <p:spPr>
          <a:solidFill>
            <a:schemeClr val="bg1"/>
          </a:solidFill>
        </p:spPr>
      </p:sp>
      <p:sp>
        <p:nvSpPr>
          <p:cNvPr id="16" name="Picture Placeholder 15">
            <a:extLst>
              <a:ext uri="{FF2B5EF4-FFF2-40B4-BE49-F238E27FC236}">
                <a16:creationId xmlns:a16="http://schemas.microsoft.com/office/drawing/2014/main" id="{6C0CE297-4863-49DC-BF36-3D866177E838}"/>
              </a:ext>
            </a:extLst>
          </p:cNvPr>
          <p:cNvSpPr>
            <a:spLocks noGrp="1"/>
          </p:cNvSpPr>
          <p:nvPr>
            <p:ph type="pic" sz="quarter" idx="20"/>
          </p:nvPr>
        </p:nvSpPr>
        <p:spPr>
          <a:solidFill>
            <a:schemeClr val="bg1"/>
          </a:solidFill>
        </p:spPr>
      </p:sp>
      <p:sp>
        <p:nvSpPr>
          <p:cNvPr id="20" name="Picture Placeholder 19">
            <a:extLst>
              <a:ext uri="{FF2B5EF4-FFF2-40B4-BE49-F238E27FC236}">
                <a16:creationId xmlns:a16="http://schemas.microsoft.com/office/drawing/2014/main" id="{24E55261-CB11-8D2B-B38F-5B4680BF44C3}"/>
              </a:ext>
            </a:extLst>
          </p:cNvPr>
          <p:cNvSpPr>
            <a:spLocks noGrp="1"/>
          </p:cNvSpPr>
          <p:nvPr>
            <p:ph type="pic" sz="quarter" idx="25"/>
          </p:nvPr>
        </p:nvSpPr>
        <p:spPr>
          <a:solidFill>
            <a:schemeClr val="bg1"/>
          </a:solidFill>
        </p:spPr>
      </p:sp>
      <p:sp>
        <p:nvSpPr>
          <p:cNvPr id="22" name="Picture Placeholder 21">
            <a:extLst>
              <a:ext uri="{FF2B5EF4-FFF2-40B4-BE49-F238E27FC236}">
                <a16:creationId xmlns:a16="http://schemas.microsoft.com/office/drawing/2014/main" id="{F4060DA0-44C2-5A2A-896B-B26D316C1B25}"/>
              </a:ext>
            </a:extLst>
          </p:cNvPr>
          <p:cNvSpPr>
            <a:spLocks noGrp="1"/>
          </p:cNvSpPr>
          <p:nvPr>
            <p:ph type="pic" sz="quarter" idx="26"/>
          </p:nvPr>
        </p:nvSpPr>
        <p:spPr>
          <a:solidFill>
            <a:schemeClr val="bg1"/>
          </a:solidFill>
        </p:spPr>
      </p:sp>
      <p:sp>
        <p:nvSpPr>
          <p:cNvPr id="24" name="Picture Placeholder 23">
            <a:extLst>
              <a:ext uri="{FF2B5EF4-FFF2-40B4-BE49-F238E27FC236}">
                <a16:creationId xmlns:a16="http://schemas.microsoft.com/office/drawing/2014/main" id="{7F40684B-22E0-92C2-204F-BB1025495946}"/>
              </a:ext>
            </a:extLst>
          </p:cNvPr>
          <p:cNvSpPr>
            <a:spLocks noGrp="1"/>
          </p:cNvSpPr>
          <p:nvPr>
            <p:ph type="pic" sz="quarter" idx="27"/>
          </p:nvPr>
        </p:nvSpPr>
        <p:spPr>
          <a:solidFill>
            <a:schemeClr val="bg1"/>
          </a:solidFill>
        </p:spPr>
      </p:sp>
      <p:pic>
        <p:nvPicPr>
          <p:cNvPr id="46" name="Picture 45">
            <a:extLst>
              <a:ext uri="{FF2B5EF4-FFF2-40B4-BE49-F238E27FC236}">
                <a16:creationId xmlns:a16="http://schemas.microsoft.com/office/drawing/2014/main" id="{A2FA4C52-1961-D1B1-27E7-67E41752566D}"/>
              </a:ext>
            </a:extLst>
          </p:cNvPr>
          <p:cNvPicPr>
            <a:picLocks noChangeAspect="1"/>
          </p:cNvPicPr>
          <p:nvPr/>
        </p:nvPicPr>
        <p:blipFill>
          <a:blip r:embed="rId2"/>
          <a:stretch>
            <a:fillRect/>
          </a:stretch>
        </p:blipFill>
        <p:spPr>
          <a:xfrm>
            <a:off x="1271016" y="2085988"/>
            <a:ext cx="2049958" cy="647756"/>
          </a:xfrm>
          <a:prstGeom prst="rect">
            <a:avLst/>
          </a:prstGeom>
        </p:spPr>
      </p:pic>
      <p:pic>
        <p:nvPicPr>
          <p:cNvPr id="2054" name="Picture 6" descr="About Le Wagon - Le Wagon Logo - 850x850 PNG Download - PNGkit">
            <a:extLst>
              <a:ext uri="{FF2B5EF4-FFF2-40B4-BE49-F238E27FC236}">
                <a16:creationId xmlns:a16="http://schemas.microsoft.com/office/drawing/2014/main" id="{4A2EFC07-C6EE-D0A6-ACAD-7F563C73B9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8367" y="1681338"/>
            <a:ext cx="1406252" cy="147487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BrainStation Miami | South Florida Tech Hub">
            <a:extLst>
              <a:ext uri="{FF2B5EF4-FFF2-40B4-BE49-F238E27FC236}">
                <a16:creationId xmlns:a16="http://schemas.microsoft.com/office/drawing/2014/main" id="{92DB26B0-AFCB-4D8E-55CA-5206627E3D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3575" y="1532767"/>
            <a:ext cx="1853938" cy="185393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Syntax Technologies Logo Animation by Rauf Tech on Dribbble">
            <a:extLst>
              <a:ext uri="{FF2B5EF4-FFF2-40B4-BE49-F238E27FC236}">
                <a16:creationId xmlns:a16="http://schemas.microsoft.com/office/drawing/2014/main" id="{DC25D489-9889-867C-17EA-FAAEE081D3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4521" y="4260030"/>
            <a:ext cx="2146453" cy="1609839"/>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Online IT Bootcamp; Learn Coding, Data Science, AWS, DevOps, Cyber ...">
            <a:extLst>
              <a:ext uri="{FF2B5EF4-FFF2-40B4-BE49-F238E27FC236}">
                <a16:creationId xmlns:a16="http://schemas.microsoft.com/office/drawing/2014/main" id="{6E86713F-A41A-8C13-E1A3-35C8AFD917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3498" y="4518010"/>
            <a:ext cx="2146454" cy="1123647"/>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Top General Assembly courses for Every UX Designer">
            <a:extLst>
              <a:ext uri="{FF2B5EF4-FFF2-40B4-BE49-F238E27FC236}">
                <a16:creationId xmlns:a16="http://schemas.microsoft.com/office/drawing/2014/main" id="{9B12B80A-F38D-9AE6-B37F-B8FB62F9EC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65570" y="4582640"/>
            <a:ext cx="2148886" cy="112279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Web Development Lead Instructor - Ironhack - Barcelona, España (02/08 ...">
            <a:extLst>
              <a:ext uri="{FF2B5EF4-FFF2-40B4-BE49-F238E27FC236}">
                <a16:creationId xmlns:a16="http://schemas.microsoft.com/office/drawing/2014/main" id="{F3B20F04-FE6A-2028-A992-313F85086D8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29775" y="3156213"/>
            <a:ext cx="1472847" cy="1590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2269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155CCD9-826A-2659-081A-21E73D67995C}"/>
              </a:ext>
            </a:extLst>
          </p:cNvPr>
          <p:cNvPicPr>
            <a:picLocks noChangeAspect="1"/>
          </p:cNvPicPr>
          <p:nvPr/>
        </p:nvPicPr>
        <p:blipFill>
          <a:blip r:embed="rId2"/>
          <a:stretch>
            <a:fillRect/>
          </a:stretch>
        </p:blipFill>
        <p:spPr>
          <a:xfrm>
            <a:off x="6843860" y="3511622"/>
            <a:ext cx="4983650" cy="3243845"/>
          </a:xfrm>
          <a:prstGeom prst="rect">
            <a:avLst/>
          </a:prstGeom>
        </p:spPr>
      </p:pic>
      <p:pic>
        <p:nvPicPr>
          <p:cNvPr id="5" name="Picture 4">
            <a:extLst>
              <a:ext uri="{FF2B5EF4-FFF2-40B4-BE49-F238E27FC236}">
                <a16:creationId xmlns:a16="http://schemas.microsoft.com/office/drawing/2014/main" id="{3EDBF4B8-727A-661B-DE0D-81839985B9BE}"/>
              </a:ext>
            </a:extLst>
          </p:cNvPr>
          <p:cNvPicPr>
            <a:picLocks noChangeAspect="1"/>
          </p:cNvPicPr>
          <p:nvPr/>
        </p:nvPicPr>
        <p:blipFill>
          <a:blip r:embed="rId3"/>
          <a:stretch>
            <a:fillRect/>
          </a:stretch>
        </p:blipFill>
        <p:spPr>
          <a:xfrm>
            <a:off x="496471" y="540720"/>
            <a:ext cx="7074662" cy="3965291"/>
          </a:xfrm>
          <a:prstGeom prst="rect">
            <a:avLst/>
          </a:prstGeom>
        </p:spPr>
      </p:pic>
      <p:sp>
        <p:nvSpPr>
          <p:cNvPr id="7" name="Title 1">
            <a:extLst>
              <a:ext uri="{FF2B5EF4-FFF2-40B4-BE49-F238E27FC236}">
                <a16:creationId xmlns:a16="http://schemas.microsoft.com/office/drawing/2014/main" id="{9AA33970-DC49-E15B-81C3-82C557DC332C}"/>
              </a:ext>
            </a:extLst>
          </p:cNvPr>
          <p:cNvSpPr>
            <a:spLocks noGrp="1"/>
          </p:cNvSpPr>
          <p:nvPr>
            <p:ph type="ctrTitle"/>
          </p:nvPr>
        </p:nvSpPr>
        <p:spPr>
          <a:xfrm>
            <a:off x="7795967" y="1314471"/>
            <a:ext cx="4534293" cy="2417787"/>
          </a:xfrm>
        </p:spPr>
        <p:txBody>
          <a:bodyPr/>
          <a:lstStyle/>
          <a:p>
            <a:pPr marL="0" marR="0">
              <a:lnSpc>
                <a:spcPct val="107000"/>
              </a:lnSpc>
              <a:spcBef>
                <a:spcPts val="0"/>
              </a:spcBef>
              <a:spcAft>
                <a:spcPts val="800"/>
              </a:spcAft>
            </a:pPr>
            <a:r>
              <a:rPr lang="en-US" sz="1800" b="0" kern="100" cap="none" dirty="0">
                <a:effectLst/>
                <a:latin typeface="Calibri" panose="020F0502020204030204" pitchFamily="34" charset="0"/>
                <a:ea typeface="DengXian" panose="02010600030101010101" pitchFamily="2" charset="-122"/>
                <a:cs typeface="Times New Roman" panose="02020603050405020304" pitchFamily="18" charset="0"/>
              </a:rPr>
              <a:t>Le Wagon has the most reviews in general, and the most reviews for web development bootcamp;</a:t>
            </a:r>
            <a:br>
              <a:rPr lang="en-US" sz="1800" b="0" kern="100" cap="none" dirty="0">
                <a:effectLst/>
                <a:latin typeface="Calibri" panose="020F0502020204030204" pitchFamily="34" charset="0"/>
                <a:ea typeface="DengXian" panose="02010600030101010101" pitchFamily="2" charset="-122"/>
                <a:cs typeface="Times New Roman" panose="02020603050405020304" pitchFamily="18" charset="0"/>
              </a:rPr>
            </a:br>
            <a:r>
              <a:rPr lang="en-US" sz="1800" b="0" kern="100" cap="none" dirty="0">
                <a:effectLst/>
                <a:latin typeface="Calibri" panose="020F0502020204030204" pitchFamily="34" charset="0"/>
                <a:ea typeface="DengXian" panose="02010600030101010101" pitchFamily="2" charset="-122"/>
                <a:cs typeface="Times New Roman" panose="02020603050405020304" pitchFamily="18" charset="0"/>
              </a:rPr>
              <a:t>Springboard has the most reviews for UX/UI design bootcamp and Data </a:t>
            </a:r>
            <a:r>
              <a:rPr lang="en-US" altLang="zh-CN" sz="1800" b="0" kern="100" cap="none" dirty="0">
                <a:effectLst/>
                <a:latin typeface="Calibri" panose="020F0502020204030204" pitchFamily="34" charset="0"/>
                <a:ea typeface="DengXian" panose="02010600030101010101" pitchFamily="2" charset="-122"/>
                <a:cs typeface="Times New Roman" panose="02020603050405020304" pitchFamily="18" charset="0"/>
              </a:rPr>
              <a:t>Analytics bootcamp</a:t>
            </a:r>
            <a:r>
              <a:rPr lang="en-US" sz="1800" b="0" kern="100" cap="none" dirty="0">
                <a:effectLst/>
                <a:latin typeface="Calibri" panose="020F0502020204030204" pitchFamily="34" charset="0"/>
                <a:ea typeface="DengXian" panose="02010600030101010101" pitchFamily="2" charset="-122"/>
                <a:cs typeface="Times New Roman" panose="02020603050405020304" pitchFamily="18" charset="0"/>
              </a:rPr>
              <a:t>;</a:t>
            </a:r>
            <a:br>
              <a:rPr lang="en-US" sz="1800" b="0" kern="100" cap="none" dirty="0">
                <a:effectLst/>
                <a:latin typeface="Calibri" panose="020F0502020204030204" pitchFamily="34" charset="0"/>
                <a:ea typeface="DengXian" panose="02010600030101010101" pitchFamily="2" charset="-122"/>
                <a:cs typeface="Times New Roman" panose="02020603050405020304" pitchFamily="18" charset="0"/>
              </a:rPr>
            </a:br>
            <a:r>
              <a:rPr lang="en-US" sz="1800" b="0" kern="100" cap="none" dirty="0">
                <a:effectLst/>
                <a:latin typeface="Calibri" panose="020F0502020204030204" pitchFamily="34" charset="0"/>
                <a:ea typeface="DengXian" panose="02010600030101010101" pitchFamily="2" charset="-122"/>
                <a:cs typeface="Times New Roman" panose="02020603050405020304" pitchFamily="18" charset="0"/>
              </a:rPr>
              <a:t>Cybersecurity bootcamp in general has the least reviews all over the schools;</a:t>
            </a:r>
            <a:br>
              <a:rPr lang="en-US" sz="1800" kern="100" cap="none" dirty="0">
                <a:effectLst/>
                <a:latin typeface="Calibri" panose="020F0502020204030204" pitchFamily="34" charset="0"/>
                <a:ea typeface="DengXian" panose="02010600030101010101" pitchFamily="2" charset="-122"/>
                <a:cs typeface="Times New Roman" panose="02020603050405020304" pitchFamily="18" charset="0"/>
              </a:rPr>
            </a:br>
            <a:endParaRPr lang="en-US" sz="1800" kern="1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8" name="Title 1">
            <a:extLst>
              <a:ext uri="{FF2B5EF4-FFF2-40B4-BE49-F238E27FC236}">
                <a16:creationId xmlns:a16="http://schemas.microsoft.com/office/drawing/2014/main" id="{BE614B45-CB5F-5C51-67F1-DF8CC2210FE5}"/>
              </a:ext>
            </a:extLst>
          </p:cNvPr>
          <p:cNvSpPr txBox="1">
            <a:spLocks/>
          </p:cNvSpPr>
          <p:nvPr/>
        </p:nvSpPr>
        <p:spPr>
          <a:xfrm>
            <a:off x="748429" y="4381063"/>
            <a:ext cx="5967262" cy="2417787"/>
          </a:xfrm>
          <a:prstGeom prst="rect">
            <a:avLst/>
          </a:prstGeom>
        </p:spPr>
        <p:txBody>
          <a:bodyPr vert="horz" lIns="91440" tIns="0" rIns="91440" bIns="45720" rtlCol="0" anchor="ctr">
            <a:noAutofit/>
          </a:bodyPr>
          <a:lstStyle>
            <a:lvl1pPr algn="l"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a:lstStyle>
          <a:p>
            <a:pPr>
              <a:lnSpc>
                <a:spcPct val="107000"/>
              </a:lnSpc>
              <a:spcBef>
                <a:spcPts val="0"/>
              </a:spcBef>
              <a:spcAft>
                <a:spcPts val="800"/>
              </a:spcAft>
            </a:pPr>
            <a:br>
              <a:rPr lang="en-US" sz="1800" b="0" kern="100" cap="none" dirty="0">
                <a:latin typeface="Calibri" panose="020F0502020204030204" pitchFamily="34" charset="0"/>
                <a:ea typeface="DengXian" panose="02010600030101010101" pitchFamily="2" charset="-122"/>
                <a:cs typeface="Times New Roman" panose="02020603050405020304" pitchFamily="18" charset="0"/>
              </a:rPr>
            </a:br>
            <a:r>
              <a:rPr lang="en-US" sz="1800" b="0" kern="100" cap="none" dirty="0">
                <a:latin typeface="Calibri" panose="020F0502020204030204" pitchFamily="34" charset="0"/>
                <a:ea typeface="DengXian" panose="02010600030101010101" pitchFamily="2" charset="-122"/>
                <a:cs typeface="Times New Roman" panose="02020603050405020304" pitchFamily="18" charset="0"/>
              </a:rPr>
              <a:t>We would focus on le Wagon, Springboard, General Assembly and </a:t>
            </a:r>
            <a:r>
              <a:rPr lang="en-US" sz="1800" b="0" kern="100" cap="none" dirty="0" err="1">
                <a:latin typeface="Calibri" panose="020F0502020204030204" pitchFamily="34" charset="0"/>
                <a:ea typeface="DengXian" panose="02010600030101010101" pitchFamily="2" charset="-122"/>
                <a:cs typeface="Times New Roman" panose="02020603050405020304" pitchFamily="18" charset="0"/>
              </a:rPr>
              <a:t>Brainstation</a:t>
            </a:r>
            <a:r>
              <a:rPr lang="en-US" sz="1800" b="0" kern="100" cap="none" dirty="0">
                <a:latin typeface="Calibri" panose="020F0502020204030204" pitchFamily="34" charset="0"/>
                <a:ea typeface="DengXian" panose="02010600030101010101" pitchFamily="2" charset="-122"/>
                <a:cs typeface="Times New Roman" panose="02020603050405020304" pitchFamily="18" charset="0"/>
              </a:rPr>
              <a:t> next.</a:t>
            </a:r>
            <a:endParaRPr lang="en-US" sz="1800" b="0" kern="100" dirty="0">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92452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title"/>
          </p:nvPr>
        </p:nvSpPr>
        <p:spPr>
          <a:xfrm>
            <a:off x="2526384" y="5057774"/>
            <a:ext cx="6994688" cy="1800225"/>
          </a:xfrm>
        </p:spPr>
        <p:txBody>
          <a:bodyPr anchor="t">
            <a:noAutofit/>
          </a:bodyPr>
          <a:lstStyle/>
          <a:p>
            <a:pPr marL="0" marR="0">
              <a:lnSpc>
                <a:spcPct val="90000"/>
              </a:lnSpc>
              <a:spcBef>
                <a:spcPts val="0"/>
              </a:spcBef>
              <a:spcAft>
                <a:spcPts val="800"/>
              </a:spcAft>
            </a:pPr>
            <a:r>
              <a:rPr lang="en-US" sz="1500" b="0" kern="100" cap="none" dirty="0">
                <a:latin typeface="Calibri" panose="020F0502020204030204" pitchFamily="34" charset="0"/>
                <a:ea typeface="DengXian" panose="02010600030101010101" pitchFamily="2" charset="-122"/>
                <a:cs typeface="Times New Roman" panose="02020603050405020304" pitchFamily="18" charset="0"/>
              </a:rPr>
              <a:t>The largest difference of the performance compared to overall performance mainly comes from Data Analytics and Cybersecurity, which might be the areas we want to improve more, depending on the job market trends</a:t>
            </a:r>
            <a:br>
              <a:rPr lang="en-US" sz="1500" b="0" kern="100" cap="none" dirty="0">
                <a:latin typeface="Calibri" panose="020F0502020204030204" pitchFamily="34" charset="0"/>
                <a:ea typeface="DengXian" panose="02010600030101010101" pitchFamily="2" charset="-122"/>
                <a:cs typeface="Times New Roman" panose="02020603050405020304" pitchFamily="18" charset="0"/>
              </a:rPr>
            </a:br>
            <a:r>
              <a:rPr lang="en-US" sz="1500" b="0" kern="100" cap="none" dirty="0">
                <a:latin typeface="Calibri" panose="020F0502020204030204" pitchFamily="34" charset="0"/>
                <a:ea typeface="DengXian" panose="02010600030101010101" pitchFamily="2" charset="-122"/>
                <a:cs typeface="Times New Roman" panose="02020603050405020304" pitchFamily="18" charset="0"/>
              </a:rPr>
              <a:t>Considering General Assembly does not have any bootcamp that receives higher score than </a:t>
            </a:r>
            <a:r>
              <a:rPr lang="en-US" sz="1500" b="0" kern="100" cap="none" dirty="0" err="1">
                <a:latin typeface="Calibri" panose="020F0502020204030204" pitchFamily="34" charset="0"/>
                <a:ea typeface="DengXian" panose="02010600030101010101" pitchFamily="2" charset="-122"/>
                <a:cs typeface="Times New Roman" panose="02020603050405020304" pitchFamily="18" charset="0"/>
              </a:rPr>
              <a:t>Ironhack</a:t>
            </a:r>
            <a:r>
              <a:rPr lang="en-US" sz="1500" b="0" kern="100" cap="none" dirty="0">
                <a:latin typeface="Calibri" panose="020F0502020204030204" pitchFamily="34" charset="0"/>
                <a:ea typeface="DengXian" panose="02010600030101010101" pitchFamily="2" charset="-122"/>
                <a:cs typeface="Times New Roman" panose="02020603050405020304" pitchFamily="18" charset="0"/>
              </a:rPr>
              <a:t> and also less reviews, we won't consider General Assembly as a competitor of </a:t>
            </a:r>
            <a:r>
              <a:rPr lang="en-US" sz="1500" b="0" kern="100" cap="none" dirty="0" err="1">
                <a:latin typeface="Calibri" panose="020F0502020204030204" pitchFamily="34" charset="0"/>
                <a:ea typeface="DengXian" panose="02010600030101010101" pitchFamily="2" charset="-122"/>
                <a:cs typeface="Times New Roman" panose="02020603050405020304" pitchFamily="18" charset="0"/>
              </a:rPr>
              <a:t>Ironhack</a:t>
            </a:r>
            <a:r>
              <a:rPr lang="en-US" sz="1500" b="0" kern="100" cap="none" dirty="0">
                <a:latin typeface="Calibri" panose="020F0502020204030204" pitchFamily="34" charset="0"/>
                <a:ea typeface="DengXian" panose="02010600030101010101" pitchFamily="2" charset="-122"/>
                <a:cs typeface="Times New Roman" panose="02020603050405020304" pitchFamily="18" charset="0"/>
              </a:rPr>
              <a:t>.</a:t>
            </a:r>
            <a:br>
              <a:rPr lang="en-US" sz="1500" b="0" kern="100" cap="none" dirty="0">
                <a:latin typeface="Calibri" panose="020F0502020204030204" pitchFamily="34" charset="0"/>
                <a:ea typeface="DengXian" panose="02010600030101010101" pitchFamily="2" charset="-122"/>
                <a:cs typeface="Times New Roman" panose="02020603050405020304" pitchFamily="18" charset="0"/>
              </a:rPr>
            </a:br>
            <a:r>
              <a:rPr lang="en-US" sz="1500" b="0" kern="100" cap="none" dirty="0">
                <a:latin typeface="Calibri" panose="020F0502020204030204" pitchFamily="34" charset="0"/>
                <a:ea typeface="DengXian" panose="02010600030101010101" pitchFamily="2" charset="-122"/>
                <a:cs typeface="Times New Roman" panose="02020603050405020304" pitchFamily="18" charset="0"/>
              </a:rPr>
              <a:t>Therefore, our focus of competitors becomes Le Wagon, Springboard and </a:t>
            </a:r>
            <a:r>
              <a:rPr lang="en-US" sz="1500" b="0" kern="100" cap="none" dirty="0" err="1">
                <a:latin typeface="Calibri" panose="020F0502020204030204" pitchFamily="34" charset="0"/>
                <a:ea typeface="DengXian" panose="02010600030101010101" pitchFamily="2" charset="-122"/>
                <a:cs typeface="Times New Roman" panose="02020603050405020304" pitchFamily="18" charset="0"/>
              </a:rPr>
              <a:t>Brainstation</a:t>
            </a:r>
            <a:r>
              <a:rPr lang="en-US" sz="1500" b="0" kern="100" cap="none" dirty="0">
                <a:latin typeface="Calibri" panose="020F0502020204030204" pitchFamily="34" charset="0"/>
                <a:ea typeface="DengXian" panose="02010600030101010101" pitchFamily="2" charset="-122"/>
                <a:cs typeface="Times New Roman" panose="02020603050405020304" pitchFamily="18" charset="0"/>
              </a:rPr>
              <a:t>.</a:t>
            </a:r>
          </a:p>
        </p:txBody>
      </p:sp>
      <p:pic>
        <p:nvPicPr>
          <p:cNvPr id="3" name="Picture 2">
            <a:extLst>
              <a:ext uri="{FF2B5EF4-FFF2-40B4-BE49-F238E27FC236}">
                <a16:creationId xmlns:a16="http://schemas.microsoft.com/office/drawing/2014/main" id="{299B942F-1598-BCE8-08D9-DBE5EE48DA15}"/>
              </a:ext>
            </a:extLst>
          </p:cNvPr>
          <p:cNvPicPr>
            <a:picLocks noChangeAspect="1"/>
          </p:cNvPicPr>
          <p:nvPr/>
        </p:nvPicPr>
        <p:blipFill>
          <a:blip r:embed="rId2"/>
          <a:stretch>
            <a:fillRect/>
          </a:stretch>
        </p:blipFill>
        <p:spPr>
          <a:xfrm>
            <a:off x="1179274" y="114300"/>
            <a:ext cx="7379186" cy="4833366"/>
          </a:xfrm>
          <a:prstGeom prst="rect">
            <a:avLst/>
          </a:prstGeom>
          <a:noFill/>
        </p:spPr>
      </p:pic>
      <p:sp>
        <p:nvSpPr>
          <p:cNvPr id="8" name="Slide Number Placeholder 3">
            <a:extLst>
              <a:ext uri="{FF2B5EF4-FFF2-40B4-BE49-F238E27FC236}">
                <a16:creationId xmlns:a16="http://schemas.microsoft.com/office/drawing/2014/main" id="{E6921F53-BB60-FF68-8DFA-11987EFD6796}"/>
              </a:ext>
            </a:extLst>
          </p:cNvPr>
          <p:cNvSpPr>
            <a:spLocks noGrp="1"/>
          </p:cNvSpPr>
          <p:nvPr>
            <p:ph type="sldNum" sz="quarter" idx="12"/>
          </p:nvPr>
        </p:nvSpPr>
        <p:spPr>
          <a:xfrm>
            <a:off x="10945368" y="457200"/>
            <a:ext cx="987552" cy="274320"/>
          </a:xfrm>
        </p:spPr>
        <p:txBody>
          <a:bodyPr/>
          <a:lstStyle/>
          <a:p>
            <a:pPr>
              <a:spcAft>
                <a:spcPts val="600"/>
              </a:spcAft>
            </a:pPr>
            <a:fld id="{48F63A3B-78C7-47BE-AE5E-E10140E04643}" type="slidenum">
              <a:rPr lang="en-US" dirty="0"/>
              <a:pPr>
                <a:spcAft>
                  <a:spcPts val="600"/>
                </a:spcAft>
              </a:pPr>
              <a:t>7</a:t>
            </a:fld>
            <a:endParaRPr lang="en-US"/>
          </a:p>
        </p:txBody>
      </p:sp>
      <p:sp>
        <p:nvSpPr>
          <p:cNvPr id="10" name="Footer Placeholder 4">
            <a:extLst>
              <a:ext uri="{FF2B5EF4-FFF2-40B4-BE49-F238E27FC236}">
                <a16:creationId xmlns:a16="http://schemas.microsoft.com/office/drawing/2014/main" id="{22AF2D4C-EBB6-69B9-E1B5-05C50D92AA64}"/>
              </a:ext>
            </a:extLst>
          </p:cNvPr>
          <p:cNvSpPr>
            <a:spLocks noGrp="1"/>
          </p:cNvSpPr>
          <p:nvPr>
            <p:ph type="ftr" sz="quarter" idx="13"/>
          </p:nvPr>
        </p:nvSpPr>
        <p:spPr>
          <a:xfrm>
            <a:off x="621792" y="457200"/>
            <a:ext cx="3200400" cy="274320"/>
          </a:xfrm>
        </p:spPr>
        <p:txBody>
          <a:bodyPr/>
          <a:lstStyle/>
          <a:p>
            <a:pPr>
              <a:spcAft>
                <a:spcPts val="600"/>
              </a:spcAft>
            </a:pPr>
            <a:r>
              <a:rPr lang="en-US"/>
              <a:t>Presentation title</a:t>
            </a:r>
          </a:p>
        </p:txBody>
      </p:sp>
    </p:spTree>
    <p:extLst>
      <p:ext uri="{BB962C8B-B14F-4D97-AF65-F5344CB8AC3E}">
        <p14:creationId xmlns:p14="http://schemas.microsoft.com/office/powerpoint/2010/main" val="407547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a:xfrm>
            <a:off x="593793" y="4675883"/>
            <a:ext cx="7145613" cy="2182117"/>
          </a:xfrm>
        </p:spPr>
        <p:txBody>
          <a:bodyPr/>
          <a:lstStyle/>
          <a:p>
            <a:pPr marL="0" marR="0">
              <a:lnSpc>
                <a:spcPct val="107000"/>
              </a:lnSpc>
              <a:spcBef>
                <a:spcPts val="0"/>
              </a:spcBef>
              <a:spcAft>
                <a:spcPts val="800"/>
              </a:spcAft>
            </a:pPr>
            <a:r>
              <a:rPr lang="en-US" sz="1500" b="0" kern="100" cap="none" dirty="0" err="1">
                <a:effectLst/>
                <a:latin typeface="Calibri" panose="020F0502020204030204" pitchFamily="34" charset="0"/>
                <a:ea typeface="DengXian" panose="02010600030101010101" pitchFamily="2" charset="-122"/>
                <a:cs typeface="Times New Roman" panose="02020603050405020304" pitchFamily="18" charset="0"/>
              </a:rPr>
              <a:t>Ironhack's</a:t>
            </a:r>
            <a:r>
              <a:rPr lang="en-US" sz="1500" b="0" kern="100" cap="none" dirty="0">
                <a:effectLst/>
                <a:latin typeface="Calibri" panose="020F0502020204030204" pitchFamily="34" charset="0"/>
                <a:ea typeface="DengXian" panose="02010600030101010101" pitchFamily="2" charset="-122"/>
                <a:cs typeface="Times New Roman" panose="02020603050405020304" pitchFamily="18" charset="0"/>
              </a:rPr>
              <a:t> average score is consistently decreasing since 2016 from 4.8 to 4.2;</a:t>
            </a:r>
            <a:br>
              <a:rPr lang="en-US" sz="1500" b="0" kern="100" cap="none" dirty="0">
                <a:effectLst/>
                <a:latin typeface="Calibri" panose="020F0502020204030204" pitchFamily="34" charset="0"/>
                <a:ea typeface="DengXian" panose="02010600030101010101" pitchFamily="2" charset="-122"/>
                <a:cs typeface="Times New Roman" panose="02020603050405020304" pitchFamily="18" charset="0"/>
              </a:rPr>
            </a:br>
            <a:r>
              <a:rPr lang="en-US" altLang="zh-CN" sz="1500" b="0" kern="100" cap="none" dirty="0">
                <a:effectLst/>
                <a:latin typeface="Calibri" panose="020F0502020204030204" pitchFamily="34" charset="0"/>
                <a:ea typeface="DengXian" panose="02010600030101010101" pitchFamily="2" charset="-122"/>
                <a:cs typeface="Times New Roman" panose="02020603050405020304" pitchFamily="18" charset="0"/>
              </a:rPr>
              <a:t>A</a:t>
            </a:r>
            <a:r>
              <a:rPr lang="en-US" sz="1500" b="0" kern="100" cap="none" dirty="0">
                <a:effectLst/>
                <a:latin typeface="Calibri" panose="020F0502020204030204" pitchFamily="34" charset="0"/>
                <a:ea typeface="DengXian" panose="02010600030101010101" pitchFamily="2" charset="-122"/>
                <a:cs typeface="Times New Roman" panose="02020603050405020304" pitchFamily="18" charset="0"/>
              </a:rPr>
              <a:t>n interesting pattern shown by springboard is that it is the only one with score increasing after pandemic 2020 and still maint</a:t>
            </a:r>
            <a:r>
              <a:rPr lang="en-US" altLang="zh-CN" sz="1500" b="0" kern="100" cap="none" dirty="0">
                <a:effectLst/>
                <a:latin typeface="Calibri" panose="020F0502020204030204" pitchFamily="34" charset="0"/>
                <a:ea typeface="DengXian" panose="02010600030101010101" pitchFamily="2" charset="-122"/>
                <a:cs typeface="Times New Roman" panose="02020603050405020304" pitchFamily="18" charset="0"/>
              </a:rPr>
              <a:t>ai</a:t>
            </a:r>
            <a:r>
              <a:rPr lang="en-US" sz="1500" b="0" kern="100" cap="none" dirty="0">
                <a:effectLst/>
                <a:latin typeface="Calibri" panose="020F0502020204030204" pitchFamily="34" charset="0"/>
                <a:ea typeface="DengXian" panose="02010600030101010101" pitchFamily="2" charset="-122"/>
                <a:cs typeface="Times New Roman" panose="02020603050405020304" pitchFamily="18" charset="0"/>
              </a:rPr>
              <a:t>ned in the relatively high level;</a:t>
            </a:r>
            <a:br>
              <a:rPr lang="en-US" sz="1500" b="0" kern="100" cap="none" dirty="0">
                <a:effectLst/>
                <a:latin typeface="Calibri" panose="020F0502020204030204" pitchFamily="34" charset="0"/>
                <a:ea typeface="DengXian" panose="02010600030101010101" pitchFamily="2" charset="-122"/>
                <a:cs typeface="Times New Roman" panose="02020603050405020304" pitchFamily="18" charset="0"/>
              </a:rPr>
            </a:br>
            <a:r>
              <a:rPr lang="en-US" altLang="zh-CN" sz="1500" b="0" kern="100" cap="none" dirty="0">
                <a:latin typeface="Calibri" panose="020F0502020204030204" pitchFamily="34" charset="0"/>
                <a:ea typeface="DengXian" panose="02010600030101010101" pitchFamily="2" charset="-122"/>
                <a:cs typeface="Times New Roman" panose="02020603050405020304" pitchFamily="18" charset="0"/>
              </a:rPr>
              <a:t>L</a:t>
            </a:r>
            <a:r>
              <a:rPr lang="en-US" sz="1500" b="0" kern="100" cap="none" dirty="0">
                <a:effectLst/>
                <a:latin typeface="Calibri" panose="020F0502020204030204" pitchFamily="34" charset="0"/>
                <a:ea typeface="DengXian" panose="02010600030101010101" pitchFamily="2" charset="-122"/>
                <a:cs typeface="Times New Roman" panose="02020603050405020304" pitchFamily="18" charset="0"/>
              </a:rPr>
              <a:t>e </a:t>
            </a:r>
            <a:r>
              <a:rPr lang="en-US" altLang="zh-CN" sz="1500" b="0" kern="100" cap="none" dirty="0">
                <a:effectLst/>
                <a:latin typeface="Calibri" panose="020F0502020204030204" pitchFamily="34" charset="0"/>
                <a:ea typeface="DengXian" panose="02010600030101010101" pitchFamily="2" charset="-122"/>
                <a:cs typeface="Times New Roman" panose="02020603050405020304" pitchFamily="18" charset="0"/>
              </a:rPr>
              <a:t>W</a:t>
            </a:r>
            <a:r>
              <a:rPr lang="en-US" sz="1500" b="0" kern="100" cap="none" dirty="0">
                <a:effectLst/>
                <a:latin typeface="Calibri" panose="020F0502020204030204" pitchFamily="34" charset="0"/>
                <a:ea typeface="DengXian" panose="02010600030101010101" pitchFamily="2" charset="-122"/>
                <a:cs typeface="Times New Roman" panose="02020603050405020304" pitchFamily="18" charset="0"/>
              </a:rPr>
              <a:t>agon is always given with highest score expect in year 2021;</a:t>
            </a:r>
            <a:br>
              <a:rPr lang="en-US" sz="1500" b="0" kern="100" cap="none" dirty="0">
                <a:effectLst/>
                <a:latin typeface="Calibri" panose="020F0502020204030204" pitchFamily="34" charset="0"/>
                <a:ea typeface="DengXian" panose="02010600030101010101" pitchFamily="2" charset="-122"/>
                <a:cs typeface="Times New Roman" panose="02020603050405020304" pitchFamily="18" charset="0"/>
              </a:rPr>
            </a:br>
            <a:r>
              <a:rPr lang="en-US" sz="1500" b="0" kern="100" cap="none" dirty="0">
                <a:effectLst/>
                <a:latin typeface="Calibri" panose="020F0502020204030204" pitchFamily="34" charset="0"/>
                <a:ea typeface="DengXian" panose="02010600030101010101" pitchFamily="2" charset="-122"/>
                <a:cs typeface="Times New Roman" panose="02020603050405020304" pitchFamily="18" charset="0"/>
              </a:rPr>
              <a:t>There's a very strange trend about the overall score from </a:t>
            </a:r>
            <a:r>
              <a:rPr lang="en-US" sz="1500" b="0" kern="100" cap="none" dirty="0" err="1">
                <a:effectLst/>
                <a:latin typeface="Calibri" panose="020F0502020204030204" pitchFamily="34" charset="0"/>
                <a:ea typeface="DengXian" panose="02010600030101010101" pitchFamily="2" charset="-122"/>
                <a:cs typeface="Times New Roman" panose="02020603050405020304" pitchFamily="18" charset="0"/>
              </a:rPr>
              <a:t>Brainstation</a:t>
            </a:r>
            <a:r>
              <a:rPr lang="en-US" sz="1500" b="0" kern="100" cap="none" dirty="0">
                <a:effectLst/>
                <a:latin typeface="Calibri" panose="020F0502020204030204" pitchFamily="34" charset="0"/>
                <a:ea typeface="DengXian" panose="02010600030101010101" pitchFamily="2" charset="-122"/>
                <a:cs typeface="Times New Roman" panose="02020603050405020304" pitchFamily="18" charset="0"/>
              </a:rPr>
              <a:t> in the last 3 years as it's dramatically decreasing.</a:t>
            </a:r>
          </a:p>
        </p:txBody>
      </p:sp>
      <p:pic>
        <p:nvPicPr>
          <p:cNvPr id="3" name="Picture 2">
            <a:extLst>
              <a:ext uri="{FF2B5EF4-FFF2-40B4-BE49-F238E27FC236}">
                <a16:creationId xmlns:a16="http://schemas.microsoft.com/office/drawing/2014/main" id="{6DB7EECD-4C41-C98A-8B7E-BBA17FF4AFA3}"/>
              </a:ext>
            </a:extLst>
          </p:cNvPr>
          <p:cNvPicPr>
            <a:picLocks noChangeAspect="1"/>
          </p:cNvPicPr>
          <p:nvPr/>
        </p:nvPicPr>
        <p:blipFill>
          <a:blip r:embed="rId2"/>
          <a:stretch>
            <a:fillRect/>
          </a:stretch>
        </p:blipFill>
        <p:spPr>
          <a:xfrm>
            <a:off x="829078" y="527385"/>
            <a:ext cx="5522629" cy="4412260"/>
          </a:xfrm>
          <a:prstGeom prst="rect">
            <a:avLst/>
          </a:prstGeom>
        </p:spPr>
      </p:pic>
      <p:pic>
        <p:nvPicPr>
          <p:cNvPr id="4" name="Picture 3">
            <a:extLst>
              <a:ext uri="{FF2B5EF4-FFF2-40B4-BE49-F238E27FC236}">
                <a16:creationId xmlns:a16="http://schemas.microsoft.com/office/drawing/2014/main" id="{E192DF91-13D5-03BE-0D80-56DC094092E5}"/>
              </a:ext>
            </a:extLst>
          </p:cNvPr>
          <p:cNvPicPr>
            <a:picLocks noChangeAspect="1"/>
          </p:cNvPicPr>
          <p:nvPr/>
        </p:nvPicPr>
        <p:blipFill>
          <a:blip r:embed="rId3"/>
          <a:stretch>
            <a:fillRect/>
          </a:stretch>
        </p:blipFill>
        <p:spPr>
          <a:xfrm>
            <a:off x="6460490" y="1363067"/>
            <a:ext cx="5731510" cy="2477135"/>
          </a:xfrm>
          <a:prstGeom prst="rect">
            <a:avLst/>
          </a:prstGeom>
        </p:spPr>
      </p:pic>
      <p:sp>
        <p:nvSpPr>
          <p:cNvPr id="5" name="TextBox 4">
            <a:extLst>
              <a:ext uri="{FF2B5EF4-FFF2-40B4-BE49-F238E27FC236}">
                <a16:creationId xmlns:a16="http://schemas.microsoft.com/office/drawing/2014/main" id="{C1161D1F-B7FF-05B6-5978-F9A033B99D46}"/>
              </a:ext>
            </a:extLst>
          </p:cNvPr>
          <p:cNvSpPr txBox="1"/>
          <p:nvPr/>
        </p:nvSpPr>
        <p:spPr>
          <a:xfrm>
            <a:off x="7315200" y="4204355"/>
            <a:ext cx="4157221" cy="1861535"/>
          </a:xfrm>
          <a:prstGeom prst="rect">
            <a:avLst/>
          </a:prstGeom>
          <a:noFill/>
        </p:spPr>
        <p:txBody>
          <a:bodyPr wrap="square" rtlCol="0">
            <a:spAutoFit/>
          </a:bodyPr>
          <a:lstStyle/>
          <a:p>
            <a:pPr defTabSz="914400">
              <a:lnSpc>
                <a:spcPct val="107000"/>
              </a:lnSpc>
              <a:spcAft>
                <a:spcPts val="800"/>
              </a:spcAft>
            </a:pPr>
            <a:r>
              <a:rPr lang="en-US" sz="1500" kern="100" dirty="0">
                <a:solidFill>
                  <a:schemeClr val="accent6"/>
                </a:solidFill>
                <a:latin typeface="Calibri" panose="020F0502020204030204" pitchFamily="34" charset="0"/>
                <a:ea typeface="DengXian" panose="02010600030101010101" pitchFamily="2" charset="-122"/>
                <a:cs typeface="Times New Roman" panose="02020603050405020304" pitchFamily="18" charset="0"/>
              </a:rPr>
              <a:t>Considering the fact that less reviews are given to </a:t>
            </a:r>
            <a:r>
              <a:rPr lang="en-US" sz="1500" kern="100" dirty="0" err="1">
                <a:solidFill>
                  <a:schemeClr val="accent6"/>
                </a:solidFill>
                <a:latin typeface="Calibri" panose="020F0502020204030204" pitchFamily="34" charset="0"/>
                <a:ea typeface="DengXian" panose="02010600030101010101" pitchFamily="2" charset="-122"/>
                <a:cs typeface="Times New Roman" panose="02020603050405020304" pitchFamily="18" charset="0"/>
              </a:rPr>
              <a:t>Brainstation</a:t>
            </a:r>
            <a:r>
              <a:rPr lang="en-US" sz="1500" kern="100" dirty="0">
                <a:solidFill>
                  <a:schemeClr val="accent6"/>
                </a:solidFill>
                <a:latin typeface="Calibri" panose="020F0502020204030204" pitchFamily="34" charset="0"/>
                <a:ea typeface="DengXian" panose="02010600030101010101" pitchFamily="2" charset="-122"/>
                <a:cs typeface="Times New Roman" panose="02020603050405020304" pitchFamily="18" charset="0"/>
              </a:rPr>
              <a:t> in the year 2022 and year 2023, and the percentage of bad reviews is getting bigger, we rule out </a:t>
            </a:r>
            <a:r>
              <a:rPr lang="en-US" sz="1500" kern="100" dirty="0" err="1">
                <a:solidFill>
                  <a:schemeClr val="accent6"/>
                </a:solidFill>
                <a:latin typeface="Calibri" panose="020F0502020204030204" pitchFamily="34" charset="0"/>
                <a:ea typeface="DengXian" panose="02010600030101010101" pitchFamily="2" charset="-122"/>
                <a:cs typeface="Times New Roman" panose="02020603050405020304" pitchFamily="18" charset="0"/>
              </a:rPr>
              <a:t>Brainstation</a:t>
            </a:r>
            <a:r>
              <a:rPr lang="en-US" sz="1500" kern="100" dirty="0">
                <a:solidFill>
                  <a:schemeClr val="accent6"/>
                </a:solidFill>
                <a:latin typeface="Calibri" panose="020F0502020204030204" pitchFamily="34" charset="0"/>
                <a:ea typeface="DengXian" panose="02010600030101010101" pitchFamily="2" charset="-122"/>
                <a:cs typeface="Times New Roman" panose="02020603050405020304" pitchFamily="18" charset="0"/>
              </a:rPr>
              <a:t> as our competitor. Now our competitor scope is narrowed down to Le Wagon and Springboard'''</a:t>
            </a:r>
          </a:p>
          <a:p>
            <a:endParaRPr lang="en-US" sz="1200" dirty="0"/>
          </a:p>
        </p:txBody>
      </p:sp>
    </p:spTree>
    <p:extLst>
      <p:ext uri="{BB962C8B-B14F-4D97-AF65-F5344CB8AC3E}">
        <p14:creationId xmlns:p14="http://schemas.microsoft.com/office/powerpoint/2010/main" val="939955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title"/>
          </p:nvPr>
        </p:nvSpPr>
        <p:spPr>
          <a:xfrm>
            <a:off x="758952" y="923827"/>
            <a:ext cx="10671048" cy="1291472"/>
          </a:xfrm>
        </p:spPr>
        <p:txBody>
          <a:bodyPr anchor="t">
            <a:normAutofit/>
          </a:bodyPr>
          <a:lstStyle/>
          <a:p>
            <a:r>
              <a:rPr lang="en-US" sz="1500" cap="none" dirty="0">
                <a:latin typeface="Calibri" panose="020F0502020204030204" pitchFamily="34" charset="0"/>
                <a:cs typeface="Calibri" panose="020F0502020204030204" pitchFamily="34" charset="0"/>
              </a:rPr>
              <a:t>For future improvement: </a:t>
            </a:r>
            <a:r>
              <a:rPr lang="en-US" sz="1500" b="0" cap="none" dirty="0">
                <a:latin typeface="Calibri" panose="020F0502020204030204" pitchFamily="34" charset="0"/>
                <a:cs typeface="Calibri" panose="020F0502020204030204" pitchFamily="34" charset="0"/>
              </a:rPr>
              <a:t>If we want to improve the performance of web development, we can learn from Le Wagon;</a:t>
            </a:r>
            <a:br>
              <a:rPr lang="en-US" sz="1500" b="0" cap="none" dirty="0">
                <a:latin typeface="Calibri" panose="020F0502020204030204" pitchFamily="34" charset="0"/>
                <a:cs typeface="Calibri" panose="020F0502020204030204" pitchFamily="34" charset="0"/>
              </a:rPr>
            </a:br>
            <a:r>
              <a:rPr lang="en-US" sz="1500" b="0" cap="none" dirty="0">
                <a:latin typeface="Calibri" panose="020F0502020204030204" pitchFamily="34" charset="0"/>
                <a:cs typeface="Calibri" panose="020F0502020204030204" pitchFamily="34" charset="0"/>
              </a:rPr>
              <a:t>springboard has more reviews regarding UX/UI design bootcamp than </a:t>
            </a:r>
            <a:r>
              <a:rPr lang="en-US" sz="1500" b="0" cap="none" dirty="0" err="1">
                <a:latin typeface="Calibri" panose="020F0502020204030204" pitchFamily="34" charset="0"/>
                <a:cs typeface="Calibri" panose="020F0502020204030204" pitchFamily="34" charset="0"/>
              </a:rPr>
              <a:t>Ironhack</a:t>
            </a:r>
            <a:r>
              <a:rPr lang="en-US" sz="1500" b="0" cap="none" dirty="0">
                <a:latin typeface="Calibri" panose="020F0502020204030204" pitchFamily="34" charset="0"/>
                <a:cs typeface="Calibri" panose="020F0502020204030204" pitchFamily="34" charset="0"/>
              </a:rPr>
              <a:t> and the overall score in this regard also is higher and more stable than </a:t>
            </a:r>
            <a:r>
              <a:rPr lang="en-US" sz="1500" b="0" cap="none" dirty="0" err="1">
                <a:latin typeface="Calibri" panose="020F0502020204030204" pitchFamily="34" charset="0"/>
                <a:cs typeface="Calibri" panose="020F0502020204030204" pitchFamily="34" charset="0"/>
              </a:rPr>
              <a:t>Ironhack</a:t>
            </a:r>
            <a:r>
              <a:rPr lang="en-US" sz="1500" b="0" cap="none" dirty="0">
                <a:latin typeface="Calibri" panose="020F0502020204030204" pitchFamily="34" charset="0"/>
                <a:cs typeface="Calibri" panose="020F0502020204030204" pitchFamily="34" charset="0"/>
              </a:rPr>
              <a:t>.</a:t>
            </a:r>
            <a:br>
              <a:rPr lang="en-US" sz="1500" b="0" cap="none" dirty="0">
                <a:latin typeface="Calibri" panose="020F0502020204030204" pitchFamily="34" charset="0"/>
                <a:cs typeface="Calibri" panose="020F0502020204030204" pitchFamily="34" charset="0"/>
              </a:rPr>
            </a:br>
            <a:r>
              <a:rPr lang="en-US" sz="1500" b="0" cap="none" dirty="0">
                <a:latin typeface="Calibri" panose="020F0502020204030204" pitchFamily="34" charset="0"/>
                <a:cs typeface="Calibri" panose="020F0502020204030204" pitchFamily="34" charset="0"/>
              </a:rPr>
              <a:t>If we want to improve the performance of UX/UI design bootcamp, we can learn from Springboard</a:t>
            </a:r>
          </a:p>
        </p:txBody>
      </p:sp>
      <p:pic>
        <p:nvPicPr>
          <p:cNvPr id="3" name="Picture 2">
            <a:extLst>
              <a:ext uri="{FF2B5EF4-FFF2-40B4-BE49-F238E27FC236}">
                <a16:creationId xmlns:a16="http://schemas.microsoft.com/office/drawing/2014/main" id="{3634060C-8778-53DB-02D3-5E2A297B13B2}"/>
              </a:ext>
            </a:extLst>
          </p:cNvPr>
          <p:cNvPicPr>
            <a:picLocks noChangeAspect="1"/>
          </p:cNvPicPr>
          <p:nvPr/>
        </p:nvPicPr>
        <p:blipFill>
          <a:blip r:embed="rId2"/>
          <a:stretch>
            <a:fillRect/>
          </a:stretch>
        </p:blipFill>
        <p:spPr>
          <a:xfrm>
            <a:off x="539496" y="2471989"/>
            <a:ext cx="11119104" cy="3697102"/>
          </a:xfrm>
          <a:prstGeom prst="rect">
            <a:avLst/>
          </a:prstGeom>
          <a:noFill/>
        </p:spPr>
      </p:pic>
      <p:sp>
        <p:nvSpPr>
          <p:cNvPr id="9" name="Footer Placeholder 3">
            <a:extLst>
              <a:ext uri="{FF2B5EF4-FFF2-40B4-BE49-F238E27FC236}">
                <a16:creationId xmlns:a16="http://schemas.microsoft.com/office/drawing/2014/main" id="{3C694594-30B7-D677-5934-A6D7477F74D2}"/>
              </a:ext>
            </a:extLst>
          </p:cNvPr>
          <p:cNvSpPr>
            <a:spLocks noGrp="1"/>
          </p:cNvSpPr>
          <p:nvPr>
            <p:ph type="ftr" sz="quarter" idx="11"/>
          </p:nvPr>
        </p:nvSpPr>
        <p:spPr>
          <a:xfrm>
            <a:off x="621792" y="457200"/>
            <a:ext cx="3200400" cy="274320"/>
          </a:xfrm>
        </p:spPr>
        <p:txBody>
          <a:bodyPr anchor="ctr">
            <a:normAutofit/>
          </a:bodyPr>
          <a:lstStyle/>
          <a:p>
            <a:pPr>
              <a:spcAft>
                <a:spcPts val="600"/>
              </a:spcAft>
            </a:pPr>
            <a:r>
              <a:rPr lang="en-US"/>
              <a:t>Presentation title</a:t>
            </a:r>
          </a:p>
        </p:txBody>
      </p:sp>
      <p:sp>
        <p:nvSpPr>
          <p:cNvPr id="11" name="Slide Number Placeholder 4">
            <a:extLst>
              <a:ext uri="{FF2B5EF4-FFF2-40B4-BE49-F238E27FC236}">
                <a16:creationId xmlns:a16="http://schemas.microsoft.com/office/drawing/2014/main" id="{D588B865-E586-F477-6738-F362879C8E1E}"/>
              </a:ext>
            </a:extLst>
          </p:cNvPr>
          <p:cNvSpPr>
            <a:spLocks noGrp="1"/>
          </p:cNvSpPr>
          <p:nvPr>
            <p:ph type="sldNum" sz="quarter" idx="12"/>
          </p:nvPr>
        </p:nvSpPr>
        <p:spPr>
          <a:xfrm>
            <a:off x="10945368" y="457200"/>
            <a:ext cx="987552" cy="274320"/>
          </a:xfrm>
        </p:spPr>
        <p:txBody>
          <a:bodyPr anchor="ctr">
            <a:normAutofit/>
          </a:bodyPr>
          <a:lstStyle/>
          <a:p>
            <a:pPr>
              <a:spcAft>
                <a:spcPts val="600"/>
              </a:spcAft>
            </a:pPr>
            <a:fld id="{48F63A3B-78C7-47BE-AE5E-E10140E04643}" type="slidenum">
              <a:rPr lang="en-US" dirty="0"/>
              <a:pPr>
                <a:spcAft>
                  <a:spcPts val="600"/>
                </a:spcAft>
              </a:pPr>
              <a:t>9</a:t>
            </a:fld>
            <a:endParaRPr lang="en-US"/>
          </a:p>
        </p:txBody>
      </p:sp>
    </p:spTree>
    <p:extLst>
      <p:ext uri="{BB962C8B-B14F-4D97-AF65-F5344CB8AC3E}">
        <p14:creationId xmlns:p14="http://schemas.microsoft.com/office/powerpoint/2010/main" val="834223899"/>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 id="{8E8E6382-84E0-47AA-A2A2-8ED603AAB26E}" vid="{692203AD-8BB8-47BB-AF1A-2D7F125D9E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235FEF8-1733-4347-95CE-3BB62B2B8D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9060146-7700-4F6C-986B-89E3839BD4ED}">
  <ds:schemaRefs>
    <ds:schemaRef ds:uri="http://schemas.microsoft.com/sharepoint/v3/contenttype/forms"/>
  </ds:schemaRefs>
</ds:datastoreItem>
</file>

<file path=customXml/itemProps3.xml><?xml version="1.0" encoding="utf-8"?>
<ds:datastoreItem xmlns:ds="http://schemas.openxmlformats.org/officeDocument/2006/customXml" ds:itemID="{08FC98CF-E78A-425D-90FD-55D1C468A3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{C0C783AA-4662-44E9-A124-024B15E7675C}tf78438558_win32</Template>
  <TotalTime>0</TotalTime>
  <Words>923</Words>
  <Application>Microsoft Office PowerPoint</Application>
  <PresentationFormat>Widescreen</PresentationFormat>
  <Paragraphs>89</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Arial Black</vt:lpstr>
      <vt:lpstr>Calibri</vt:lpstr>
      <vt:lpstr>Sabon Next LT</vt:lpstr>
      <vt:lpstr>Office Theme</vt:lpstr>
      <vt:lpstr>Business case Ironhack strategy 2024 </vt:lpstr>
      <vt:lpstr>AGENDA</vt:lpstr>
      <vt:lpstr>Introduction</vt:lpstr>
      <vt:lpstr>Competitor comparison</vt:lpstr>
      <vt:lpstr>Schools included</vt:lpstr>
      <vt:lpstr>Le Wagon has the most reviews in general, and the most reviews for web development bootcamp; Springboard has the most reviews for UX/UI design bootcamp and Data Analytics bootcamp; Cybersecurity bootcamp in general has the least reviews all over the schools; </vt:lpstr>
      <vt:lpstr>The largest difference of the performance compared to overall performance mainly comes from Data Analytics and Cybersecurity, which might be the areas we want to improve more, depending on the job market trends Considering General Assembly does not have any bootcamp that receives higher score than Ironhack and also less reviews, we won't consider General Assembly as a competitor of Ironhack. Therefore, our focus of competitors becomes Le Wagon, Springboard and Brainstation.</vt:lpstr>
      <vt:lpstr>Ironhack's average score is consistently decreasing since 2016 from 4.8 to 4.2; An interesting pattern shown by springboard is that it is the only one with score increasing after pandemic 2020 and still maintained in the relatively high level; Le Wagon is always given with highest score expect in year 2021; There's a very strange trend about the overall score from Brainstation in the last 3 years as it's dramatically decreasing.</vt:lpstr>
      <vt:lpstr>For future improvement: If we want to improve the performance of web development, we can learn from Le Wagon; springboard has more reviews regarding UX/UI design bootcamp than Ironhack and the overall score in this regard also is higher and more stable than Ironhack. If we want to improve the performance of UX/UI design bootcamp, we can learn from Springboard</vt:lpstr>
      <vt:lpstr>Web scrapping</vt:lpstr>
      <vt:lpstr>Web scrapping</vt:lpstr>
      <vt:lpstr>PowerPoint Presentation</vt:lpstr>
      <vt:lpstr> For the coming year 2024, global economic growth could slow to 2.6%  from 2.9% this year.    For the USA, the national unemployment rate ticked up a bit in august but remains low at 3.8%. The quit rate has trended downward while the number of job openings has dropped. This all suggests the labor market has slacked a little, but just a little.   Overall, a rebound in growth is expected, with GDP growth forecast to improve in 2024 – to 1.3% in the EU and 1.2% in the euro area. For consumers, inflation in the euro area is going in the right direction, declining to its lowest level in two years, to 2.9% in October, from its 10.6% peak a year ago. It is set to continue this downward trend in 2024.  </vt:lpstr>
      <vt:lpstr>Suggestion FOR Year 2024</vt:lpstr>
      <vt:lpstr>PowerPoint Presentation</vt:lpstr>
      <vt:lpstr>technicality</vt:lpstr>
      <vt:lpstr>PowerPoint Presentation</vt:lpstr>
      <vt:lpstr>references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case Ironhack </dc:title>
  <dc:subject/>
  <dc:creator>若汐 侯</dc:creator>
  <cp:lastModifiedBy>Hou, Ruoxi (122)</cp:lastModifiedBy>
  <cp:revision>3</cp:revision>
  <dcterms:created xsi:type="dcterms:W3CDTF">2023-11-21T09:16:33Z</dcterms:created>
  <dcterms:modified xsi:type="dcterms:W3CDTF">2023-11-21T13:20:56Z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y fmtid="{D5CDD505-2E9C-101B-9397-08002B2CF9AE}" pid="4" name="MSIP_Label_924dbb1d-991d-4bbd-aad5-33bac1d8ffaf_Enabled">
    <vt:lpwstr>true</vt:lpwstr>
  </property>
  <property fmtid="{D5CDD505-2E9C-101B-9397-08002B2CF9AE}" pid="5" name="MSIP_Label_924dbb1d-991d-4bbd-aad5-33bac1d8ffaf_SetDate">
    <vt:lpwstr>2023-11-21T11:07:27Z</vt:lpwstr>
  </property>
  <property fmtid="{D5CDD505-2E9C-101B-9397-08002B2CF9AE}" pid="6" name="MSIP_Label_924dbb1d-991d-4bbd-aad5-33bac1d8ffaf_Method">
    <vt:lpwstr>Standard</vt:lpwstr>
  </property>
  <property fmtid="{D5CDD505-2E9C-101B-9397-08002B2CF9AE}" pid="7" name="MSIP_Label_924dbb1d-991d-4bbd-aad5-33bac1d8ffaf_Name">
    <vt:lpwstr>924dbb1d-991d-4bbd-aad5-33bac1d8ffaf</vt:lpwstr>
  </property>
  <property fmtid="{D5CDD505-2E9C-101B-9397-08002B2CF9AE}" pid="8" name="MSIP_Label_924dbb1d-991d-4bbd-aad5-33bac1d8ffaf_SiteId">
    <vt:lpwstr>9652d7c2-1ccf-4940-8151-4a92bd474ed0</vt:lpwstr>
  </property>
  <property fmtid="{D5CDD505-2E9C-101B-9397-08002B2CF9AE}" pid="9" name="MSIP_Label_924dbb1d-991d-4bbd-aad5-33bac1d8ffaf_ActionId">
    <vt:lpwstr>3b6d969b-aeec-420b-b51b-120af0963c69</vt:lpwstr>
  </property>
  <property fmtid="{D5CDD505-2E9C-101B-9397-08002B2CF9AE}" pid="10" name="MSIP_Label_924dbb1d-991d-4bbd-aad5-33bac1d8ffaf_ContentBits">
    <vt:lpwstr>0</vt:lpwstr>
  </property>
</Properties>
</file>